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9" r:id="rId2"/>
    <p:sldMasterId id="2147483720" r:id="rId3"/>
    <p:sldMasterId id="2147483907" r:id="rId4"/>
  </p:sldMasterIdLst>
  <p:notesMasterIdLst>
    <p:notesMasterId r:id="rId55"/>
  </p:notesMasterIdLst>
  <p:handoutMasterIdLst>
    <p:handoutMasterId r:id="rId56"/>
  </p:handoutMasterIdLst>
  <p:sldIdLst>
    <p:sldId id="257" r:id="rId5"/>
    <p:sldId id="323" r:id="rId6"/>
    <p:sldId id="393" r:id="rId7"/>
    <p:sldId id="394" r:id="rId8"/>
    <p:sldId id="397" r:id="rId9"/>
    <p:sldId id="385" r:id="rId10"/>
    <p:sldId id="373" r:id="rId11"/>
    <p:sldId id="374" r:id="rId12"/>
    <p:sldId id="379" r:id="rId13"/>
    <p:sldId id="380" r:id="rId14"/>
    <p:sldId id="376" r:id="rId15"/>
    <p:sldId id="377" r:id="rId16"/>
    <p:sldId id="384" r:id="rId17"/>
    <p:sldId id="389" r:id="rId18"/>
    <p:sldId id="395" r:id="rId19"/>
    <p:sldId id="399" r:id="rId20"/>
    <p:sldId id="381" r:id="rId21"/>
    <p:sldId id="391" r:id="rId22"/>
    <p:sldId id="392" r:id="rId23"/>
    <p:sldId id="372" r:id="rId24"/>
    <p:sldId id="390" r:id="rId25"/>
    <p:sldId id="343" r:id="rId26"/>
    <p:sldId id="344" r:id="rId27"/>
    <p:sldId id="345" r:id="rId28"/>
    <p:sldId id="346" r:id="rId29"/>
    <p:sldId id="337" r:id="rId30"/>
    <p:sldId id="334" r:id="rId31"/>
    <p:sldId id="336" r:id="rId32"/>
    <p:sldId id="338" r:id="rId33"/>
    <p:sldId id="339" r:id="rId34"/>
    <p:sldId id="364" r:id="rId35"/>
    <p:sldId id="347" r:id="rId36"/>
    <p:sldId id="362" r:id="rId37"/>
    <p:sldId id="361" r:id="rId38"/>
    <p:sldId id="369" r:id="rId39"/>
    <p:sldId id="370" r:id="rId40"/>
    <p:sldId id="371" r:id="rId41"/>
    <p:sldId id="354" r:id="rId42"/>
    <p:sldId id="383" r:id="rId43"/>
    <p:sldId id="350" r:id="rId44"/>
    <p:sldId id="351" r:id="rId45"/>
    <p:sldId id="352" r:id="rId46"/>
    <p:sldId id="348" r:id="rId47"/>
    <p:sldId id="358" r:id="rId48"/>
    <p:sldId id="359" r:id="rId49"/>
    <p:sldId id="368" r:id="rId50"/>
    <p:sldId id="366" r:id="rId51"/>
    <p:sldId id="332" r:id="rId52"/>
    <p:sldId id="353" r:id="rId53"/>
    <p:sldId id="342" r:id="rId54"/>
  </p:sldIdLst>
  <p:sldSz cx="9144000" cy="6858000" type="screen4x3"/>
  <p:notesSz cx="9926638" cy="6797675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e-Laure Popelin" initials="ALP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06" autoAdjust="0"/>
    <p:restoredTop sz="77675" autoAdjust="0"/>
  </p:normalViewPr>
  <p:slideViewPr>
    <p:cSldViewPr snapToGrid="0">
      <p:cViewPr varScale="1">
        <p:scale>
          <a:sx n="74" d="100"/>
          <a:sy n="74" d="100"/>
        </p:scale>
        <p:origin x="22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6EA56-60C4-4DC9-B24B-94EE110EC1B9}" type="datetimeFigureOut">
              <a:rPr lang="fr-FR" smtClean="0"/>
              <a:t>21/06/2016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C3BEB-35FF-4758-89ED-64D7D8DEBA2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1686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9B16630-DB5F-4438-A0D2-F7433E548AD9}" type="datetimeFigureOut">
              <a:rPr lang="fr-FR"/>
              <a:pPr>
                <a:defRPr/>
              </a:pPr>
              <a:t>21/06/2016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A0C60B8-D2D1-48CE-AF89-02EFA7F3DD1B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1627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94012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50913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fr-FR" altLang="fr-FR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toto</a:t>
            </a:r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5825008" y="7227251"/>
            <a:ext cx="4450902" cy="380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5537" tIns="47768" rIns="95537" bIns="47768" anchor="b"/>
          <a:lstStyle>
            <a:lvl1pPr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76288" indent="-298450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93800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71638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49475" indent="-238125" defTabSz="469900"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066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638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210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78275" indent="-238125" defTabSz="469900" eaLnBrk="0" fontAlgn="base" hangingPunct="0">
              <a:spcBef>
                <a:spcPct val="0"/>
              </a:spcBef>
              <a:spcAft>
                <a:spcPct val="0"/>
              </a:spcAft>
              <a:tabLst>
                <a:tab pos="755650" algn="l"/>
                <a:tab pos="1512888" algn="l"/>
                <a:tab pos="2268538" algn="l"/>
                <a:tab pos="30257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fld id="{7C5C978D-49B9-49F3-9AA0-E6A4546CD92E}" type="slidenum">
              <a:rPr lang="fr-FR" altLang="fr-FR" sz="13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 eaLnBrk="1" hangingPunct="1"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</a:pPr>
              <a:t>12</a:t>
            </a:fld>
            <a:endParaRPr lang="fr-FR" altLang="fr-FR" sz="13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108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240088" y="571500"/>
            <a:ext cx="3803650" cy="28527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71808" y="3613625"/>
            <a:ext cx="7534593" cy="3424801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5537" tIns="47768" rIns="95537" bIns="47768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noProof="1" smtClean="0"/>
          </a:p>
        </p:txBody>
      </p:sp>
    </p:spTree>
    <p:extLst>
      <p:ext uri="{BB962C8B-B14F-4D97-AF65-F5344CB8AC3E}">
        <p14:creationId xmlns:p14="http://schemas.microsoft.com/office/powerpoint/2010/main" val="2358220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fr-FR" altLang="fr-FR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128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959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363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For data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highly</a:t>
            </a:r>
            <a:r>
              <a:rPr lang="fr-FR" baseline="0" dirty="0" smtClean="0"/>
              <a:t> important to </a:t>
            </a:r>
            <a:r>
              <a:rPr lang="fr-FR" baseline="0" dirty="0" err="1" smtClean="0"/>
              <a:t>access</a:t>
            </a:r>
            <a:r>
              <a:rPr lang="fr-FR" baseline="0" dirty="0" smtClean="0"/>
              <a:t> to interactive </a:t>
            </a:r>
            <a:r>
              <a:rPr lang="fr-FR" baseline="0" dirty="0" err="1" smtClean="0"/>
              <a:t>visualization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tools</a:t>
            </a:r>
            <a:r>
              <a:rPr lang="fr-FR" baseline="0" dirty="0" smtClean="0"/>
              <a:t> :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GUI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provide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graphics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thanks</a:t>
            </a:r>
            <a:r>
              <a:rPr lang="fr-FR" baseline="0" dirty="0" smtClean="0"/>
              <a:t> to an </a:t>
            </a:r>
            <a:r>
              <a:rPr lang="fr-FR" baseline="0" dirty="0" err="1" smtClean="0"/>
              <a:t>integration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Paraview</a:t>
            </a:r>
            <a:r>
              <a:rPr lang="fr-FR" baseline="0" dirty="0" smtClean="0"/>
              <a:t> widgets. </a:t>
            </a:r>
          </a:p>
          <a:p>
            <a:r>
              <a:rPr lang="fr-FR" baseline="0" dirty="0" smtClean="0"/>
              <a:t>The </a:t>
            </a:r>
            <a:r>
              <a:rPr lang="fr-FR" baseline="0" dirty="0" err="1" smtClean="0"/>
              <a:t>two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graphics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linked</a:t>
            </a:r>
            <a:r>
              <a:rPr lang="fr-FR" baseline="0" dirty="0" smtClean="0"/>
              <a:t> : </a:t>
            </a:r>
            <a:r>
              <a:rPr lang="fr-FR" baseline="0" dirty="0" err="1" smtClean="0"/>
              <a:t>selection</a:t>
            </a:r>
            <a:r>
              <a:rPr lang="fr-FR" baseline="0" dirty="0" smtClean="0"/>
              <a:t> of points on one, </a:t>
            </a:r>
            <a:r>
              <a:rPr lang="fr-FR" baseline="0" dirty="0" err="1" smtClean="0"/>
              <a:t>highlights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sub-sample</a:t>
            </a:r>
            <a:r>
              <a:rPr lang="fr-FR" baseline="0" dirty="0" smtClean="0"/>
              <a:t> on the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view</a:t>
            </a:r>
            <a:r>
              <a:rPr lang="fr-FR" baseline="0" dirty="0" smtClean="0"/>
              <a:t>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254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 go </a:t>
            </a:r>
            <a:r>
              <a:rPr lang="fr-FR" dirty="0" err="1" smtClean="0"/>
              <a:t>further</a:t>
            </a:r>
            <a:r>
              <a:rPr lang="fr-FR" dirty="0" smtClean="0"/>
              <a:t>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integration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advanced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visualizaton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presented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yesterday</a:t>
            </a:r>
            <a:r>
              <a:rPr lang="fr-FR" baseline="0" dirty="0" smtClean="0"/>
              <a:t>) for bi-</a:t>
            </a:r>
            <a:r>
              <a:rPr lang="fr-FR" baseline="0" dirty="0" err="1" smtClean="0"/>
              <a:t>dimensional</a:t>
            </a:r>
            <a:r>
              <a:rPr lang="fr-FR" baseline="0" dirty="0" smtClean="0"/>
              <a:t> (temporal) and spatial data. </a:t>
            </a:r>
          </a:p>
          <a:p>
            <a:r>
              <a:rPr lang="fr-FR" baseline="0" dirty="0" smtClean="0"/>
              <a:t>The A, B, C, C’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originally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scalar</a:t>
            </a:r>
            <a:r>
              <a:rPr lang="fr-FR" baseline="0" dirty="0" smtClean="0"/>
              <a:t> inputs and outputs. In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industrial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studies</a:t>
            </a:r>
            <a:r>
              <a:rPr lang="fr-FR" baseline="0" dirty="0" smtClean="0"/>
              <a:t>, the data have more structure : </a:t>
            </a:r>
            <a:r>
              <a:rPr lang="fr-FR" baseline="0" dirty="0" err="1" smtClean="0"/>
              <a:t>e.g</a:t>
            </a:r>
            <a:r>
              <a:rPr lang="fr-FR" baseline="0" dirty="0" smtClean="0"/>
              <a:t>. stress </a:t>
            </a:r>
            <a:r>
              <a:rPr lang="fr-FR" baseline="0" dirty="0" err="1" smtClean="0"/>
              <a:t>fields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mechanical</a:t>
            </a:r>
            <a:r>
              <a:rPr lang="fr-FR" baseline="0" dirty="0" smtClean="0"/>
              <a:t> engineering,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transient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thermohydraulical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physics</a:t>
            </a:r>
            <a:r>
              <a:rPr lang="fr-FR" baseline="0" dirty="0" smtClean="0"/>
              <a:t>, etc.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8743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833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5018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057BA1-901C-4DAE-BA49-209905D37455}" type="slidenum">
              <a:rPr lang="fr-FR" altLang="fr-FR" smtClean="0">
                <a:solidFill>
                  <a:srgbClr val="000000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fr-FR" altLang="fr-FR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81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5632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6C14A8F-2071-43CB-9951-819564C8BF98}" type="slidenum">
              <a:rPr lang="fr-FR" altLang="fr-FR" smtClean="0">
                <a:solidFill>
                  <a:srgbClr val="000000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fr-FR" altLang="fr-FR" smtClean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40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fr-FR" altLang="fr-FR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5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fr-FR" altLang="fr-FR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598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fr-FR" altLang="fr-FR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990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4C29723-F6DD-4157-AF21-E7E2712A4D5D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303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shot</a:t>
            </a:r>
            <a:r>
              <a:rPr lang="fr-FR" dirty="0" smtClean="0"/>
              <a:t> of the </a:t>
            </a:r>
            <a:r>
              <a:rPr lang="fr-FR" dirty="0" err="1" smtClean="0"/>
              <a:t>window</a:t>
            </a:r>
            <a:r>
              <a:rPr lang="fr-FR" dirty="0" smtClean="0"/>
              <a:t> for </a:t>
            </a:r>
            <a:r>
              <a:rPr lang="fr-FR" dirty="0" err="1" smtClean="0"/>
              <a:t>definition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physical</a:t>
            </a:r>
            <a:r>
              <a:rPr lang="fr-FR" baseline="0" dirty="0" smtClean="0"/>
              <a:t> model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98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shot</a:t>
            </a:r>
            <a:r>
              <a:rPr lang="fr-FR" dirty="0" smtClean="0"/>
              <a:t> of the </a:t>
            </a:r>
            <a:r>
              <a:rPr lang="fr-FR" dirty="0" err="1" smtClean="0"/>
              <a:t>window</a:t>
            </a:r>
            <a:r>
              <a:rPr lang="fr-FR" dirty="0" smtClean="0"/>
              <a:t> for </a:t>
            </a:r>
            <a:r>
              <a:rPr lang="fr-FR" dirty="0" err="1" smtClean="0"/>
              <a:t>definition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physical</a:t>
            </a:r>
            <a:r>
              <a:rPr lang="fr-FR" baseline="0" dirty="0" smtClean="0"/>
              <a:t> model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8301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shot</a:t>
            </a:r>
            <a:r>
              <a:rPr lang="fr-FR" dirty="0" smtClean="0"/>
              <a:t> of the </a:t>
            </a:r>
            <a:r>
              <a:rPr lang="fr-FR" dirty="0" err="1" smtClean="0"/>
              <a:t>window</a:t>
            </a:r>
            <a:r>
              <a:rPr lang="fr-FR" dirty="0" smtClean="0"/>
              <a:t> for </a:t>
            </a:r>
            <a:r>
              <a:rPr lang="fr-FR" dirty="0" err="1" smtClean="0"/>
              <a:t>definition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physical</a:t>
            </a:r>
            <a:r>
              <a:rPr lang="fr-FR" baseline="0" dirty="0" smtClean="0"/>
              <a:t> model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890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Different</a:t>
            </a:r>
            <a:r>
              <a:rPr lang="fr-FR" dirty="0" smtClean="0"/>
              <a:t> set of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depending</a:t>
            </a:r>
            <a:r>
              <a:rPr lang="fr-FR" baseline="0" dirty="0" smtClean="0"/>
              <a:t> on the distribution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093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Different</a:t>
            </a:r>
            <a:r>
              <a:rPr lang="fr-FR" dirty="0" smtClean="0"/>
              <a:t> set of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depending</a:t>
            </a:r>
            <a:r>
              <a:rPr lang="fr-FR" baseline="0" dirty="0" smtClean="0"/>
              <a:t> on the distribution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07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fr-FR" altLang="fr-FR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560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042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4528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OpenTURNS</a:t>
            </a:r>
            <a:r>
              <a:rPr lang="fr-FR" dirty="0" smtClean="0"/>
              <a:t> entre dans sa phase d’industrialisation</a:t>
            </a:r>
          </a:p>
          <a:p>
            <a:endParaRPr lang="fr-FR" dirty="0" smtClean="0"/>
          </a:p>
          <a:p>
            <a:r>
              <a:rPr lang="fr-FR" dirty="0" smtClean="0"/>
              <a:t>Situation à fin 2014 : </a:t>
            </a:r>
          </a:p>
          <a:p>
            <a:pPr lvl="1"/>
            <a:r>
              <a:rPr lang="fr-FR" dirty="0" smtClean="0">
                <a:solidFill>
                  <a:schemeClr val="bg2"/>
                </a:solidFill>
              </a:rPr>
              <a:t>Interface basée sur EFICAS </a:t>
            </a:r>
            <a:r>
              <a:rPr lang="fr-FR" dirty="0" smtClean="0"/>
              <a:t>: ergonomie insuffisante, </a:t>
            </a:r>
            <a:br>
              <a:rPr lang="fr-FR" dirty="0" smtClean="0"/>
            </a:br>
            <a:r>
              <a:rPr lang="fr-FR" dirty="0" smtClean="0"/>
              <a:t>mise en données uniquement (pas de visu des résultats)</a:t>
            </a:r>
          </a:p>
          <a:p>
            <a:pPr lvl="1"/>
            <a:r>
              <a:rPr lang="fr-FR" dirty="0" smtClean="0">
                <a:solidFill>
                  <a:schemeClr val="bg2"/>
                </a:solidFill>
              </a:rPr>
              <a:t>Scripting Python </a:t>
            </a:r>
            <a:r>
              <a:rPr lang="fr-FR" dirty="0" smtClean="0"/>
              <a:t>: insuffisant pour les non-spécialistes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922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 go </a:t>
            </a:r>
            <a:r>
              <a:rPr lang="fr-FR" dirty="0" err="1" smtClean="0"/>
              <a:t>further</a:t>
            </a:r>
            <a:r>
              <a:rPr lang="fr-FR" dirty="0" smtClean="0"/>
              <a:t>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integration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advanced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visualizaton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presented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yesterday</a:t>
            </a:r>
            <a:r>
              <a:rPr lang="fr-FR" baseline="0" dirty="0" smtClean="0"/>
              <a:t>) for bi-</a:t>
            </a:r>
            <a:r>
              <a:rPr lang="fr-FR" baseline="0" dirty="0" err="1" smtClean="0"/>
              <a:t>dimensional</a:t>
            </a:r>
            <a:r>
              <a:rPr lang="fr-FR" baseline="0" dirty="0" smtClean="0"/>
              <a:t> (temporal) and spatial data. </a:t>
            </a:r>
          </a:p>
          <a:p>
            <a:r>
              <a:rPr lang="fr-FR" baseline="0" dirty="0" smtClean="0"/>
              <a:t>The A, B, C, C’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originally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designed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scalar</a:t>
            </a:r>
            <a:r>
              <a:rPr lang="fr-FR" baseline="0" dirty="0" smtClean="0"/>
              <a:t> inputs and outputs. In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industrial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studies</a:t>
            </a:r>
            <a:r>
              <a:rPr lang="fr-FR" baseline="0" dirty="0" smtClean="0"/>
              <a:t>, the data have more structure : </a:t>
            </a:r>
            <a:r>
              <a:rPr lang="fr-FR" baseline="0" dirty="0" err="1" smtClean="0"/>
              <a:t>e.g</a:t>
            </a:r>
            <a:r>
              <a:rPr lang="fr-FR" baseline="0" dirty="0" smtClean="0"/>
              <a:t>. stress </a:t>
            </a:r>
            <a:r>
              <a:rPr lang="fr-FR" baseline="0" dirty="0" err="1" smtClean="0"/>
              <a:t>fields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mechanical</a:t>
            </a:r>
            <a:r>
              <a:rPr lang="fr-FR" baseline="0" dirty="0" smtClean="0"/>
              <a:t> engineering,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transient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thermohydraulical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physics</a:t>
            </a:r>
            <a:r>
              <a:rPr lang="fr-FR" baseline="0" dirty="0" smtClean="0"/>
              <a:t>, etc.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23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013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solidFill>
                  <a:prstClr val="black"/>
                </a:solidFill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fr-FR" altLang="fr-FR" smtClea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01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fr-FR" altLang="fr-FR" smtClean="0"/>
          </a:p>
        </p:txBody>
      </p:sp>
      <p:sp>
        <p:nvSpPr>
          <p:cNvPr id="3686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AE5201-52D6-4127-9D5E-63F5446B73F1}" type="slidenum">
              <a:rPr lang="fr-FR" altLang="fr-FR" smtClean="0">
                <a:latin typeface="Calibri" panose="020F050202020403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fr-FR" altLang="fr-FR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712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On nous a demandé de faire simple</a:t>
            </a:r>
            <a:r>
              <a:rPr lang="fr-FR" baseline="0" dirty="0" smtClean="0"/>
              <a:t> : 4 fonctions sont suffisantes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76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Screen</a:t>
            </a:r>
            <a:r>
              <a:rPr lang="fr-FR" dirty="0" smtClean="0"/>
              <a:t> </a:t>
            </a:r>
            <a:r>
              <a:rPr lang="fr-FR" dirty="0" err="1" smtClean="0"/>
              <a:t>shot</a:t>
            </a:r>
            <a:r>
              <a:rPr lang="fr-FR" dirty="0" smtClean="0"/>
              <a:t> of the </a:t>
            </a:r>
            <a:r>
              <a:rPr lang="fr-FR" dirty="0" err="1" smtClean="0"/>
              <a:t>window</a:t>
            </a:r>
            <a:r>
              <a:rPr lang="fr-FR" dirty="0" smtClean="0"/>
              <a:t> for </a:t>
            </a:r>
            <a:r>
              <a:rPr lang="fr-FR" dirty="0" err="1" smtClean="0"/>
              <a:t>definition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physical</a:t>
            </a:r>
            <a:r>
              <a:rPr lang="fr-FR" baseline="0" dirty="0" smtClean="0"/>
              <a:t> model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238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Different</a:t>
            </a:r>
            <a:r>
              <a:rPr lang="fr-FR" dirty="0" smtClean="0"/>
              <a:t> set of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depending</a:t>
            </a:r>
            <a:r>
              <a:rPr lang="fr-FR" baseline="0" dirty="0" smtClean="0"/>
              <a:t> on the distribution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0C60B8-D2D1-48CE-AF89-02EFA7F3DD1B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826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frise_picto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3976688"/>
            <a:ext cx="5634037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logo_EDF_B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163" y="5818188"/>
            <a:ext cx="1576387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0451" y="755650"/>
            <a:ext cx="3984625" cy="1143000"/>
          </a:xfrm>
        </p:spPr>
        <p:txBody>
          <a:bodyPr/>
          <a:lstStyle>
            <a:lvl1pPr>
              <a:defRPr sz="3500">
                <a:solidFill>
                  <a:schemeClr val="accent1"/>
                </a:solidFill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0450" y="2370138"/>
            <a:ext cx="4002088" cy="1752600"/>
          </a:xfrm>
        </p:spPr>
        <p:txBody>
          <a:bodyPr/>
          <a:lstStyle>
            <a:lvl1pPr marL="0" indent="0">
              <a:buFontTx/>
              <a:buNone/>
              <a:defRPr sz="1700">
                <a:solidFill>
                  <a:schemeClr val="hlink"/>
                </a:solidFill>
              </a:defRPr>
            </a:lvl1pPr>
          </a:lstStyle>
          <a:p>
            <a:r>
              <a:rPr lang="fr-FR"/>
              <a:t>Cliquez pour 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935068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260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708776" y="215900"/>
            <a:ext cx="2130425" cy="578485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12739" y="215900"/>
            <a:ext cx="6243637" cy="578485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896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1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9"/>
          <p:cNvSpPr>
            <a:spLocks noChangeAspect="1" noChangeArrowheads="1"/>
          </p:cNvSpPr>
          <p:nvPr userDrawn="1"/>
        </p:nvSpPr>
        <p:spPr bwMode="auto">
          <a:xfrm>
            <a:off x="569913" y="482600"/>
            <a:ext cx="1189037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6" name="Espace réservé pour une image  10" descr="IMG_sommaire.JPG"/>
          <p:cNvSpPr>
            <a:spLocks noChangeAspect="1"/>
          </p:cNvSpPr>
          <p:nvPr userDrawn="1"/>
        </p:nvSpPr>
        <p:spPr bwMode="auto">
          <a:xfrm>
            <a:off x="5699125" y="0"/>
            <a:ext cx="3444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9750" y="1844824"/>
            <a:ext cx="4057302" cy="1728192"/>
          </a:xfrm>
        </p:spPr>
        <p:txBody>
          <a:bodyPr/>
          <a:lstStyle>
            <a:lvl1pPr algn="l">
              <a:spcBef>
                <a:spcPts val="0"/>
              </a:spcBef>
              <a:defRPr sz="3400" cap="all" baseline="0">
                <a:solidFill>
                  <a:schemeClr val="accent6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750" y="4509120"/>
            <a:ext cx="4057302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39750" y="5144666"/>
            <a:ext cx="4057302" cy="288007"/>
          </a:xfrm>
        </p:spPr>
        <p:txBody>
          <a:bodyPr wrap="non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91374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2761" y="922710"/>
            <a:ext cx="8353425" cy="850106"/>
          </a:xfrm>
        </p:spPr>
        <p:txBody>
          <a:bodyPr/>
          <a:lstStyle>
            <a:lvl1pPr>
              <a:defRPr sz="38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395288" y="2060575"/>
            <a:ext cx="8353425" cy="4032250"/>
          </a:xfrm>
        </p:spPr>
        <p:txBody>
          <a:bodyPr/>
          <a:lstStyle>
            <a:lvl1pPr marL="358775" indent="-358775">
              <a:buSzPct val="125000"/>
              <a:buFont typeface="+mj-lt"/>
              <a:buAutoNum type="arabicPeriod"/>
              <a:defRPr sz="1300" cap="all" baseline="0"/>
            </a:lvl1pPr>
            <a:lvl2pPr marL="360000" indent="0">
              <a:spcBef>
                <a:spcPts val="0"/>
              </a:spcBef>
              <a:buClr>
                <a:schemeClr val="bg1"/>
              </a:buClr>
              <a:buSzPct val="25000"/>
              <a:buFontTx/>
              <a:buNone/>
              <a:defRPr sz="1300" cap="all" baseline="0"/>
            </a:lvl2pPr>
            <a:lvl3pPr marL="360000" indent="0">
              <a:spcBef>
                <a:spcPts val="0"/>
              </a:spcBef>
              <a:buFontTx/>
              <a:buNone/>
              <a:defRPr sz="1300" cap="all" baseline="0"/>
            </a:lvl3pPr>
            <a:lvl4pPr marL="360000" indent="0">
              <a:spcBef>
                <a:spcPts val="0"/>
              </a:spcBef>
              <a:buFontTx/>
              <a:buNone/>
              <a:defRPr sz="1300" cap="all" baseline="0"/>
            </a:lvl4pPr>
            <a:lvl5pPr marL="360000" indent="0">
              <a:spcBef>
                <a:spcPts val="0"/>
              </a:spcBef>
              <a:buFontTx/>
              <a:buNone/>
              <a:defRPr sz="1300" cap="all" baseline="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01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8" y="1557338"/>
            <a:ext cx="8353424" cy="4568826"/>
          </a:xfrm>
        </p:spPr>
        <p:txBody>
          <a:bodyPr/>
          <a:lstStyle>
            <a:lvl1pPr marL="0" indent="0">
              <a:buClr>
                <a:schemeClr val="bg1"/>
              </a:buClr>
              <a:buSzPct val="25000"/>
              <a:buFontTx/>
              <a:buNone/>
              <a:defRPr sz="22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3135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947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381667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2"/>
          </p:nvPr>
        </p:nvSpPr>
        <p:spPr>
          <a:xfrm>
            <a:off x="4932040" y="1268413"/>
            <a:ext cx="3816673" cy="453685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932040" y="5876925"/>
            <a:ext cx="3816673" cy="180425"/>
          </a:xfrm>
        </p:spPr>
        <p:txBody>
          <a:bodyPr tIns="36000" bIns="36000">
            <a:spAutoFit/>
          </a:bodyPr>
          <a:lstStyle>
            <a:lvl1pPr marL="0" indent="0" algn="r">
              <a:spcBef>
                <a:spcPts val="0"/>
              </a:spcBef>
              <a:buFontTx/>
              <a:buNone/>
              <a:defRPr sz="700" b="0" baseline="0"/>
            </a:lvl1pPr>
            <a:lvl2pPr marL="0" indent="0" algn="r">
              <a:spcBef>
                <a:spcPts val="0"/>
              </a:spcBef>
              <a:buFontTx/>
              <a:buNone/>
              <a:defRPr sz="600"/>
            </a:lvl2pPr>
            <a:lvl3pPr marL="0" indent="0" algn="r">
              <a:spcBef>
                <a:spcPts val="0"/>
              </a:spcBef>
              <a:buFontTx/>
              <a:buNone/>
              <a:defRPr sz="600"/>
            </a:lvl3pPr>
            <a:lvl4pPr marL="0" indent="0" algn="r">
              <a:spcBef>
                <a:spcPts val="0"/>
              </a:spcBef>
              <a:buFontTx/>
              <a:buNone/>
              <a:defRPr sz="600"/>
            </a:lvl4pPr>
            <a:lvl5pPr marL="0" indent="0" algn="r"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4678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417671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6084888" y="1268413"/>
            <a:ext cx="2663825" cy="4824883"/>
          </a:xfrm>
          <a:solidFill>
            <a:schemeClr val="accent6"/>
          </a:solidFill>
        </p:spPr>
        <p:txBody>
          <a:bodyPr lIns="72000" tIns="72000" rIns="72000" bIns="72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Tx/>
              <a:buNone/>
              <a:defRPr sz="1200" b="0" cap="all" baseline="0">
                <a:solidFill>
                  <a:schemeClr val="bg1"/>
                </a:solidFill>
              </a:defRPr>
            </a:lvl1pPr>
            <a:lvl2pPr marL="108000" indent="-108000">
              <a:buClr>
                <a:schemeClr val="bg1"/>
              </a:buClr>
              <a:buFont typeface="Wingdings" pitchFamily="2" charset="2"/>
              <a:buChar char="n"/>
              <a:defRPr sz="1200">
                <a:solidFill>
                  <a:schemeClr val="bg1"/>
                </a:solidFill>
              </a:defRPr>
            </a:lvl2pPr>
            <a:lvl3pPr marL="216000" indent="-108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538163" indent="-174625">
              <a:defRPr sz="1000">
                <a:solidFill>
                  <a:schemeClr val="bg1"/>
                </a:solidFill>
              </a:defRPr>
            </a:lvl4pPr>
            <a:lvl5pPr marL="714375" indent="-176213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19404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graphique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6025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7" name="Espace réservé du tableau 6"/>
          <p:cNvSpPr>
            <a:spLocks noGrp="1"/>
          </p:cNvSpPr>
          <p:nvPr>
            <p:ph type="tbl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tableau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06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9800" y="6473332"/>
            <a:ext cx="900401" cy="30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7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571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8" descr="logo_EDF_sommaire"/>
          <p:cNvSpPr>
            <a:spLocks noChangeAspect="1" noChangeArrowheads="1"/>
          </p:cNvSpPr>
          <p:nvPr userDrawn="1"/>
        </p:nvSpPr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971550" y="2060848"/>
            <a:ext cx="7200900" cy="323974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9000" b="1">
                <a:solidFill>
                  <a:schemeClr val="accent6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0" indent="0">
              <a:spcBef>
                <a:spcPts val="0"/>
              </a:spcBef>
              <a:buFontTx/>
              <a:buNone/>
              <a:defRPr/>
            </a:lvl3pPr>
            <a:lvl4pPr marL="0" indent="0">
              <a:spcBef>
                <a:spcPts val="0"/>
              </a:spcBef>
              <a:buFontTx/>
              <a:buNone/>
              <a:defRPr/>
            </a:lvl4pPr>
            <a:lvl5pPr marL="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5377502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1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27088" y="1844824"/>
            <a:ext cx="3769964" cy="1728192"/>
          </a:xfrm>
        </p:spPr>
        <p:txBody>
          <a:bodyPr/>
          <a:lstStyle>
            <a:lvl1pPr algn="l">
              <a:spcBef>
                <a:spcPts val="0"/>
              </a:spcBef>
              <a:defRPr sz="3400" cap="all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27088" y="4509120"/>
            <a:ext cx="3769964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827088" y="5144666"/>
            <a:ext cx="3769964" cy="288007"/>
          </a:xfrm>
        </p:spPr>
        <p:txBody>
          <a:bodyPr wrap="non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33105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2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27088" y="2276872"/>
            <a:ext cx="3528888" cy="1728192"/>
          </a:xfrm>
        </p:spPr>
        <p:txBody>
          <a:bodyPr/>
          <a:lstStyle>
            <a:lvl1pPr algn="l">
              <a:spcBef>
                <a:spcPts val="0"/>
              </a:spcBef>
              <a:defRPr sz="3100" cap="all" baseline="0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19326" y="4509120"/>
            <a:ext cx="3777726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819326" y="5144666"/>
            <a:ext cx="3777726" cy="288007"/>
          </a:xfrm>
        </p:spPr>
        <p:txBody>
          <a:bodyPr wrap="non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108272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2761" y="922710"/>
            <a:ext cx="8353425" cy="850106"/>
          </a:xfrm>
        </p:spPr>
        <p:txBody>
          <a:bodyPr/>
          <a:lstStyle>
            <a:lvl1pPr>
              <a:defRPr sz="38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395288" y="2060575"/>
            <a:ext cx="8353425" cy="4032250"/>
          </a:xfrm>
        </p:spPr>
        <p:txBody>
          <a:bodyPr/>
          <a:lstStyle>
            <a:lvl1pPr marL="358775" indent="-358775">
              <a:buSzPct val="125000"/>
              <a:buFont typeface="+mj-lt"/>
              <a:buAutoNum type="arabicPeriod"/>
              <a:defRPr sz="1300" cap="all" baseline="0"/>
            </a:lvl1pPr>
            <a:lvl2pPr marL="360000" indent="0">
              <a:spcBef>
                <a:spcPts val="0"/>
              </a:spcBef>
              <a:buClr>
                <a:schemeClr val="bg1"/>
              </a:buClr>
              <a:buSzPct val="25000"/>
              <a:buFontTx/>
              <a:buNone/>
              <a:defRPr sz="1300" cap="all" baseline="0"/>
            </a:lvl2pPr>
            <a:lvl3pPr marL="360000" indent="0">
              <a:spcBef>
                <a:spcPts val="0"/>
              </a:spcBef>
              <a:buFontTx/>
              <a:buNone/>
              <a:defRPr sz="1300" cap="all" baseline="0"/>
            </a:lvl3pPr>
            <a:lvl4pPr marL="360000" indent="0">
              <a:spcBef>
                <a:spcPts val="0"/>
              </a:spcBef>
              <a:buFontTx/>
              <a:buNone/>
              <a:defRPr sz="1300" cap="all" baseline="0"/>
            </a:lvl4pPr>
            <a:lvl5pPr marL="360000" indent="0">
              <a:spcBef>
                <a:spcPts val="0"/>
              </a:spcBef>
              <a:buFontTx/>
              <a:buNone/>
              <a:defRPr sz="1300" cap="all" baseline="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323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8" y="1557338"/>
            <a:ext cx="8353424" cy="4568826"/>
          </a:xfrm>
        </p:spPr>
        <p:txBody>
          <a:bodyPr/>
          <a:lstStyle>
            <a:lvl1pPr marL="0" indent="0">
              <a:buClr>
                <a:schemeClr val="bg1"/>
              </a:buClr>
              <a:buSzPct val="25000"/>
              <a:buFontTx/>
              <a:buNone/>
              <a:defRPr sz="22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3900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063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381667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2"/>
          </p:nvPr>
        </p:nvSpPr>
        <p:spPr>
          <a:xfrm>
            <a:off x="4932040" y="1268413"/>
            <a:ext cx="3816673" cy="453685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932040" y="5876925"/>
            <a:ext cx="3816673" cy="180425"/>
          </a:xfrm>
        </p:spPr>
        <p:txBody>
          <a:bodyPr tIns="36000" bIns="36000">
            <a:spAutoFit/>
          </a:bodyPr>
          <a:lstStyle>
            <a:lvl1pPr marL="0" indent="0" algn="r">
              <a:spcBef>
                <a:spcPts val="0"/>
              </a:spcBef>
              <a:buFontTx/>
              <a:buNone/>
              <a:defRPr sz="700" b="0" baseline="0"/>
            </a:lvl1pPr>
            <a:lvl2pPr marL="0" indent="0" algn="r">
              <a:spcBef>
                <a:spcPts val="0"/>
              </a:spcBef>
              <a:buFontTx/>
              <a:buNone/>
              <a:defRPr sz="600"/>
            </a:lvl2pPr>
            <a:lvl3pPr marL="0" indent="0" algn="r">
              <a:spcBef>
                <a:spcPts val="0"/>
              </a:spcBef>
              <a:buFontTx/>
              <a:buNone/>
              <a:defRPr sz="600"/>
            </a:lvl3pPr>
            <a:lvl4pPr marL="0" indent="0" algn="r">
              <a:spcBef>
                <a:spcPts val="0"/>
              </a:spcBef>
              <a:buFontTx/>
              <a:buNone/>
              <a:defRPr sz="600"/>
            </a:lvl4pPr>
            <a:lvl5pPr marL="0" indent="0" algn="r"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93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417671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6084888" y="1268413"/>
            <a:ext cx="2663825" cy="4824883"/>
          </a:xfrm>
          <a:solidFill>
            <a:schemeClr val="accent1"/>
          </a:solidFill>
        </p:spPr>
        <p:txBody>
          <a:bodyPr lIns="72000" tIns="72000" rIns="72000" bIns="72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Tx/>
              <a:buNone/>
              <a:defRPr sz="1200" b="0" cap="all" baseline="0">
                <a:solidFill>
                  <a:schemeClr val="bg1"/>
                </a:solidFill>
              </a:defRPr>
            </a:lvl1pPr>
            <a:lvl2pPr marL="108000" indent="-108000">
              <a:buClr>
                <a:schemeClr val="bg1"/>
              </a:buClr>
              <a:buFont typeface="Wingdings" pitchFamily="2" charset="2"/>
              <a:buChar char="n"/>
              <a:defRPr sz="1200">
                <a:solidFill>
                  <a:schemeClr val="bg1"/>
                </a:solidFill>
              </a:defRPr>
            </a:lvl2pPr>
            <a:lvl3pPr marL="216000" indent="-108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538163" indent="-174625">
              <a:defRPr sz="1000">
                <a:solidFill>
                  <a:schemeClr val="bg1"/>
                </a:solidFill>
              </a:defRPr>
            </a:lvl4pPr>
            <a:lvl5pPr marL="714375" indent="-176213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5920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graphique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025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58978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7" name="Espace réservé du tableau 6"/>
          <p:cNvSpPr>
            <a:spLocks noGrp="1"/>
          </p:cNvSpPr>
          <p:nvPr>
            <p:ph type="tbl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tableau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5957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5794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logo_EDF_sommair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971550" y="2060848"/>
            <a:ext cx="7200900" cy="323974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9000" b="1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0" indent="0">
              <a:spcBef>
                <a:spcPts val="0"/>
              </a:spcBef>
              <a:buFontTx/>
              <a:buNone/>
              <a:defRPr/>
            </a:lvl3pPr>
            <a:lvl4pPr marL="0" indent="0">
              <a:spcBef>
                <a:spcPts val="0"/>
              </a:spcBef>
              <a:buFontTx/>
              <a:buNone/>
              <a:defRPr/>
            </a:lvl4pPr>
            <a:lvl5pPr marL="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59888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uverture 1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9"/>
          <p:cNvSpPr>
            <a:spLocks noChangeAspect="1" noChangeArrowheads="1"/>
          </p:cNvSpPr>
          <p:nvPr userDrawn="1"/>
        </p:nvSpPr>
        <p:spPr bwMode="auto">
          <a:xfrm>
            <a:off x="569913" y="482600"/>
            <a:ext cx="1189037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solidFill>
                <a:srgbClr val="7F7F7F"/>
              </a:solidFill>
            </a:endParaRPr>
          </a:p>
        </p:txBody>
      </p:sp>
      <p:sp>
        <p:nvSpPr>
          <p:cNvPr id="6" name="Espace réservé pour une image  10" descr="IMG_sommaire.JPG"/>
          <p:cNvSpPr>
            <a:spLocks noChangeAspect="1"/>
          </p:cNvSpPr>
          <p:nvPr userDrawn="1"/>
        </p:nvSpPr>
        <p:spPr bwMode="auto">
          <a:xfrm>
            <a:off x="5699125" y="0"/>
            <a:ext cx="3444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solidFill>
                <a:srgbClr val="7F7F7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9750" y="1844824"/>
            <a:ext cx="4057302" cy="1728192"/>
          </a:xfrm>
        </p:spPr>
        <p:txBody>
          <a:bodyPr/>
          <a:lstStyle>
            <a:lvl1pPr algn="l">
              <a:spcBef>
                <a:spcPts val="0"/>
              </a:spcBef>
              <a:defRPr sz="3400" cap="all" baseline="0">
                <a:solidFill>
                  <a:schemeClr val="accent6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39750" y="4509120"/>
            <a:ext cx="4057302" cy="576064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39750" y="5144666"/>
            <a:ext cx="4057302" cy="288007"/>
          </a:xfrm>
        </p:spPr>
        <p:txBody>
          <a:bodyPr wrap="non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08773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2761" y="922710"/>
            <a:ext cx="8353425" cy="850106"/>
          </a:xfrm>
        </p:spPr>
        <p:txBody>
          <a:bodyPr/>
          <a:lstStyle>
            <a:lvl1pPr>
              <a:defRPr sz="38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395288" y="2060575"/>
            <a:ext cx="8353425" cy="4032250"/>
          </a:xfrm>
        </p:spPr>
        <p:txBody>
          <a:bodyPr/>
          <a:lstStyle>
            <a:lvl1pPr marL="358775" indent="-358775">
              <a:buSzPct val="125000"/>
              <a:buFont typeface="+mj-lt"/>
              <a:buAutoNum type="arabicPeriod"/>
              <a:defRPr sz="1300" cap="all" baseline="0"/>
            </a:lvl1pPr>
            <a:lvl2pPr marL="360000" indent="0">
              <a:spcBef>
                <a:spcPts val="0"/>
              </a:spcBef>
              <a:buClr>
                <a:schemeClr val="bg1"/>
              </a:buClr>
              <a:buSzPct val="25000"/>
              <a:buFontTx/>
              <a:buNone/>
              <a:defRPr sz="1300" cap="all" baseline="0"/>
            </a:lvl2pPr>
            <a:lvl3pPr marL="360000" indent="0">
              <a:spcBef>
                <a:spcPts val="0"/>
              </a:spcBef>
              <a:buFontTx/>
              <a:buNone/>
              <a:defRPr sz="1300" cap="all" baseline="0"/>
            </a:lvl3pPr>
            <a:lvl4pPr marL="360000" indent="0">
              <a:spcBef>
                <a:spcPts val="0"/>
              </a:spcBef>
              <a:buFontTx/>
              <a:buNone/>
              <a:defRPr sz="1300" cap="all" baseline="0"/>
            </a:lvl4pPr>
            <a:lvl5pPr marL="360000" indent="0">
              <a:spcBef>
                <a:spcPts val="0"/>
              </a:spcBef>
              <a:buFontTx/>
              <a:buNone/>
              <a:defRPr sz="1300" cap="all" baseline="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9479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8" y="1557338"/>
            <a:ext cx="8353424" cy="4568826"/>
          </a:xfrm>
        </p:spPr>
        <p:txBody>
          <a:bodyPr/>
          <a:lstStyle>
            <a:lvl1pPr marL="0" indent="0">
              <a:buClr>
                <a:schemeClr val="bg1"/>
              </a:buClr>
              <a:buSzPct val="25000"/>
              <a:buFontTx/>
              <a:buNone/>
              <a:defRPr sz="2200"/>
            </a:lvl1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044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 1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23505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2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381667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contenu 2"/>
          <p:cNvSpPr>
            <a:spLocks noGrp="1"/>
          </p:cNvSpPr>
          <p:nvPr>
            <p:ph idx="12"/>
          </p:nvPr>
        </p:nvSpPr>
        <p:spPr>
          <a:xfrm>
            <a:off x="4932040" y="1268413"/>
            <a:ext cx="3816673" cy="453685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4932040" y="5876925"/>
            <a:ext cx="3816673" cy="180425"/>
          </a:xfrm>
        </p:spPr>
        <p:txBody>
          <a:bodyPr tIns="36000" bIns="36000">
            <a:spAutoFit/>
          </a:bodyPr>
          <a:lstStyle>
            <a:lvl1pPr marL="0" indent="0" algn="r">
              <a:spcBef>
                <a:spcPts val="0"/>
              </a:spcBef>
              <a:buFontTx/>
              <a:buNone/>
              <a:defRPr sz="700" b="0" baseline="0"/>
            </a:lvl1pPr>
            <a:lvl2pPr marL="0" indent="0" algn="r">
              <a:spcBef>
                <a:spcPts val="0"/>
              </a:spcBef>
              <a:buFontTx/>
              <a:buNone/>
              <a:defRPr sz="600"/>
            </a:lvl2pPr>
            <a:lvl3pPr marL="0" indent="0" algn="r">
              <a:spcBef>
                <a:spcPts val="0"/>
              </a:spcBef>
              <a:buFontTx/>
              <a:buNone/>
              <a:defRPr sz="600"/>
            </a:lvl3pPr>
            <a:lvl4pPr marL="0" indent="0" algn="r">
              <a:spcBef>
                <a:spcPts val="0"/>
              </a:spcBef>
              <a:buFontTx/>
              <a:buNone/>
              <a:defRPr sz="600"/>
            </a:lvl4pPr>
            <a:lvl5pPr marL="0" indent="0" algn="r">
              <a:spcBef>
                <a:spcPts val="0"/>
              </a:spcBef>
              <a:buFontTx/>
              <a:buNone/>
              <a:defRPr sz="600"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531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encad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287" y="1268414"/>
            <a:ext cx="4176713" cy="485775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2"/>
          </p:nvPr>
        </p:nvSpPr>
        <p:spPr>
          <a:xfrm>
            <a:off x="6084888" y="1268413"/>
            <a:ext cx="2663825" cy="4824883"/>
          </a:xfrm>
          <a:solidFill>
            <a:schemeClr val="accent6"/>
          </a:solidFill>
        </p:spPr>
        <p:txBody>
          <a:bodyPr lIns="72000" tIns="72000" rIns="72000" bIns="72000"/>
          <a:lstStyle>
            <a:lvl1pPr marL="0" indent="0" algn="ctr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Tx/>
              <a:buNone/>
              <a:defRPr sz="1200" b="0" cap="all" baseline="0">
                <a:solidFill>
                  <a:schemeClr val="bg1"/>
                </a:solidFill>
              </a:defRPr>
            </a:lvl1pPr>
            <a:lvl2pPr marL="108000" indent="-108000">
              <a:buClr>
                <a:schemeClr val="bg1"/>
              </a:buClr>
              <a:buFont typeface="Wingdings" pitchFamily="2" charset="2"/>
              <a:buChar char="n"/>
              <a:defRPr sz="1200">
                <a:solidFill>
                  <a:schemeClr val="bg1"/>
                </a:solidFill>
              </a:defRPr>
            </a:lvl2pPr>
            <a:lvl3pPr marL="216000" indent="-108000"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 marL="538163" indent="-174625">
              <a:defRPr sz="1000">
                <a:solidFill>
                  <a:schemeClr val="bg1"/>
                </a:solidFill>
              </a:defRPr>
            </a:lvl4pPr>
            <a:lvl5pPr marL="714375" indent="-176213"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0326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graphique 4"/>
          <p:cNvSpPr>
            <a:spLocks noGrp="1"/>
          </p:cNvSpPr>
          <p:nvPr>
            <p:ph type="chart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graphique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11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31801" y="1474788"/>
            <a:ext cx="4125913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710114" y="1474788"/>
            <a:ext cx="41275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9814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7" name="Espace réservé du tableau 6"/>
          <p:cNvSpPr>
            <a:spLocks noGrp="1"/>
          </p:cNvSpPr>
          <p:nvPr>
            <p:ph type="tbl" sz="quarter" idx="11"/>
          </p:nvPr>
        </p:nvSpPr>
        <p:spPr>
          <a:xfrm>
            <a:off x="971550" y="1557338"/>
            <a:ext cx="7200900" cy="4319587"/>
          </a:xfrm>
        </p:spPr>
        <p:txBody>
          <a:bodyPr rtlCol="0">
            <a:noAutofit/>
          </a:bodyPr>
          <a:lstStyle/>
          <a:p>
            <a:pPr lvl="0"/>
            <a:r>
              <a:rPr lang="fr-FR" noProof="0" smtClean="0"/>
              <a:t>Cliquez sur l'icône pour ajouter un tableau</a:t>
            </a:r>
            <a:endParaRPr lang="fr-FR" noProof="0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4570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123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ô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8" descr="logo_EDF_sommaire"/>
          <p:cNvSpPr>
            <a:spLocks noChangeAspect="1" noChangeArrowheads="1"/>
          </p:cNvSpPr>
          <p:nvPr userDrawn="1"/>
        </p:nvSpPr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solidFill>
                <a:srgbClr val="7F7F7F"/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971550" y="2060848"/>
            <a:ext cx="7200900" cy="323974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9000" b="1">
                <a:solidFill>
                  <a:schemeClr val="accent6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  <a:lvl3pPr marL="0" indent="0">
              <a:spcBef>
                <a:spcPts val="0"/>
              </a:spcBef>
              <a:buFontTx/>
              <a:buNone/>
              <a:defRPr/>
            </a:lvl3pPr>
            <a:lvl4pPr marL="0" indent="0">
              <a:spcBef>
                <a:spcPts val="0"/>
              </a:spcBef>
              <a:buFontTx/>
              <a:buNone/>
              <a:defRPr/>
            </a:lvl4pPr>
            <a:lvl5pPr marL="0" indent="0">
              <a:spcBef>
                <a:spcPts val="0"/>
              </a:spcBef>
              <a:buFontTx/>
              <a:buNone/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37461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2654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0671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929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5343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462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2738" y="215900"/>
            <a:ext cx="852646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474788"/>
            <a:ext cx="840581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738" y="6627813"/>
            <a:ext cx="6977062" cy="15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005BBB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  <p:pic>
        <p:nvPicPr>
          <p:cNvPr id="2" name="Picture 8" descr="logo_EDF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511925"/>
            <a:ext cx="5969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900" b="1">
          <a:solidFill>
            <a:schemeClr val="hlink"/>
          </a:solidFill>
          <a:latin typeface="Arial" charset="0"/>
        </a:defRPr>
      </a:lvl9pPr>
    </p:titleStyle>
    <p:bodyStyle>
      <a:lvl1pPr marL="223838" indent="-223838" algn="l" rtl="0" eaLnBrk="0" fontAlgn="base" hangingPunct="0">
        <a:spcBef>
          <a:spcPct val="20000"/>
        </a:spcBef>
        <a:spcAft>
          <a:spcPct val="0"/>
        </a:spcAft>
        <a:buSzPct val="115000"/>
        <a:buBlip>
          <a:blip r:embed="rId14"/>
        </a:buBlip>
        <a:defRPr sz="2200">
          <a:solidFill>
            <a:schemeClr val="tx2"/>
          </a:solidFill>
          <a:latin typeface="+mn-lt"/>
          <a:ea typeface="+mn-ea"/>
          <a:cs typeface="+mn-cs"/>
        </a:defRPr>
      </a:lvl1pPr>
      <a:lvl2pPr marL="406400" indent="-180975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5"/>
        </a:buBlip>
        <a:defRPr sz="1600">
          <a:solidFill>
            <a:schemeClr val="tx2"/>
          </a:solidFill>
          <a:latin typeface="+mn-lt"/>
        </a:defRPr>
      </a:lvl2pPr>
      <a:lvl3pPr marL="554038" indent="-146050" algn="l" rtl="0" eaLnBrk="0" fontAlgn="base" hangingPunct="0">
        <a:spcBef>
          <a:spcPct val="20000"/>
        </a:spcBef>
        <a:spcAft>
          <a:spcPct val="0"/>
        </a:spcAft>
        <a:buSzPct val="70000"/>
        <a:buBlip>
          <a:blip r:embed="rId15"/>
        </a:buBlip>
        <a:defRPr sz="1300">
          <a:solidFill>
            <a:schemeClr val="tx2"/>
          </a:solidFill>
          <a:latin typeface="+mn-lt"/>
        </a:defRPr>
      </a:lvl3pPr>
      <a:lvl4pPr marL="736600" indent="-180975" algn="l" rtl="0" eaLnBrk="0" fontAlgn="base" hangingPunct="0">
        <a:spcBef>
          <a:spcPct val="20000"/>
        </a:spcBef>
        <a:spcAft>
          <a:spcPct val="0"/>
        </a:spcAft>
        <a:buSzPct val="45000"/>
        <a:buBlip>
          <a:blip r:embed="rId16"/>
        </a:buBlip>
        <a:defRPr sz="1400">
          <a:solidFill>
            <a:srgbClr val="5A5A5A"/>
          </a:solidFill>
          <a:latin typeface="+mn-lt"/>
        </a:defRPr>
      </a:lvl4pPr>
      <a:lvl5pPr marL="863600" indent="-125413" algn="l" rtl="0" eaLnBrk="0" fontAlgn="base" hangingPunct="0">
        <a:spcBef>
          <a:spcPct val="20000"/>
        </a:spcBef>
        <a:spcAft>
          <a:spcPct val="0"/>
        </a:spcAft>
        <a:buSzPct val="35000"/>
        <a:buBlip>
          <a:blip r:embed="rId17"/>
        </a:buBlip>
        <a:defRPr sz="1300">
          <a:solidFill>
            <a:srgbClr val="828282"/>
          </a:solidFill>
          <a:latin typeface="+mn-lt"/>
        </a:defRPr>
      </a:lvl5pPr>
      <a:lvl6pPr marL="13208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7"/>
        </a:buBlip>
        <a:defRPr sz="1300">
          <a:solidFill>
            <a:srgbClr val="828282"/>
          </a:solidFill>
          <a:latin typeface="+mn-lt"/>
        </a:defRPr>
      </a:lvl6pPr>
      <a:lvl7pPr marL="17780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7"/>
        </a:buBlip>
        <a:defRPr sz="1300">
          <a:solidFill>
            <a:srgbClr val="828282"/>
          </a:solidFill>
          <a:latin typeface="+mn-lt"/>
        </a:defRPr>
      </a:lvl7pPr>
      <a:lvl8pPr marL="22352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7"/>
        </a:buBlip>
        <a:defRPr sz="1300">
          <a:solidFill>
            <a:srgbClr val="828282"/>
          </a:solidFill>
          <a:latin typeface="+mn-lt"/>
        </a:defRPr>
      </a:lvl8pPr>
      <a:lvl9pPr marL="2692400" indent="-125413" algn="l" rtl="0" fontAlgn="base">
        <a:spcBef>
          <a:spcPct val="20000"/>
        </a:spcBef>
        <a:spcAft>
          <a:spcPct val="0"/>
        </a:spcAft>
        <a:buSzPct val="35000"/>
        <a:buBlip>
          <a:blip r:embed="rId17"/>
        </a:buBlip>
        <a:defRPr sz="1300">
          <a:solidFill>
            <a:srgbClr val="828282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95288" y="274638"/>
            <a:ext cx="8353425" cy="850900"/>
          </a:xfrm>
          <a:prstGeom prst="rect">
            <a:avLst/>
          </a:prstGeom>
        </p:spPr>
        <p:txBody>
          <a:bodyPr vert="horz" lIns="36000" tIns="0" rIns="36000" bIns="0" rtlCol="0" anchor="t" anchorCtr="0">
            <a:no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07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95288" y="1268413"/>
            <a:ext cx="8353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00" y="6381750"/>
            <a:ext cx="3887788" cy="153988"/>
          </a:xfrm>
          <a:prstGeom prst="rect">
            <a:avLst/>
          </a:prstGeom>
        </p:spPr>
        <p:txBody>
          <a:bodyPr vert="horz" wrap="none" lIns="36000" tIns="0" rIns="36000" bIns="0" rtlCol="0" anchor="ctr" anchorCtr="0">
            <a:no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7F7F7F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  <p:sp>
        <p:nvSpPr>
          <p:cNvPr id="3077" name="Picture 8" descr="logo_EDF_sommaire"/>
          <p:cNvSpPr>
            <a:spLocks noChangeAspect="1" noChangeArrowheads="1"/>
          </p:cNvSpPr>
          <p:nvPr userDrawn="1"/>
        </p:nvSpPr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/>
          </a:p>
        </p:txBody>
      </p:sp>
      <p:sp>
        <p:nvSpPr>
          <p:cNvPr id="1030" name="ZoneTexte 7"/>
          <p:cNvSpPr txBox="1">
            <a:spLocks noChangeArrowheads="1"/>
          </p:cNvSpPr>
          <p:nvPr userDrawn="1"/>
        </p:nvSpPr>
        <p:spPr bwMode="auto">
          <a:xfrm>
            <a:off x="8459788" y="6381750"/>
            <a:ext cx="3714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1000" smtClean="0">
                <a:solidFill>
                  <a:srgbClr val="7F7F7F"/>
                </a:solidFill>
              </a:rPr>
              <a:t>|  </a:t>
            </a:r>
            <a:fld id="{C639D835-C160-41B3-A4F3-08661639CB55}" type="slidenum">
              <a:rPr lang="fr-FR" altLang="fr-FR" sz="1000" smtClean="0">
                <a:solidFill>
                  <a:srgbClr val="7F7F7F"/>
                </a:solidFill>
                <a:cs typeface="Arial" panose="020B0604020202020204" pitchFamily="34" charset="0"/>
              </a:rPr>
              <a:pPr eaLnBrk="1" hangingPunct="1">
                <a:defRPr/>
              </a:pPr>
              <a:t>‹N°›</a:t>
            </a:fld>
            <a:endParaRPr lang="fr-FR" altLang="fr-FR" sz="1000" smtClean="0">
              <a:solidFill>
                <a:srgbClr val="7F7F7F"/>
              </a:solidFill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902" r:id="rId10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 cap="all">
          <a:solidFill>
            <a:srgbClr val="001A7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9pPr>
    </p:titleStyle>
    <p:bodyStyle>
      <a:lvl1pPr marL="179388" indent="-179388" algn="l" rtl="0" eaLnBrk="0" fontAlgn="base" hangingPunct="0">
        <a:spcBef>
          <a:spcPts val="1800"/>
        </a:spcBef>
        <a:spcAft>
          <a:spcPct val="0"/>
        </a:spcAft>
        <a:buClr>
          <a:srgbClr val="001A70"/>
        </a:buClr>
        <a:buFont typeface="Wingdings" panose="05000000000000000000" pitchFamily="2" charset="2"/>
        <a:buChar char="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rtl="0" eaLnBrk="0" fontAlgn="base" hangingPunct="0">
        <a:spcBef>
          <a:spcPts val="600"/>
        </a:spcBef>
        <a:spcAft>
          <a:spcPct val="0"/>
        </a:spcAft>
        <a:buClr>
          <a:srgbClr val="001A70"/>
        </a:buClr>
        <a:buSzPct val="5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rtl="0" eaLnBrk="0" fontAlgn="base" hangingPunct="0">
        <a:spcBef>
          <a:spcPts val="300"/>
        </a:spcBef>
        <a:spcAft>
          <a:spcPct val="0"/>
        </a:spcAft>
        <a:buClr>
          <a:srgbClr val="001A7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4287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3600" indent="-10795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95288" y="274638"/>
            <a:ext cx="8353425" cy="850900"/>
          </a:xfrm>
          <a:prstGeom prst="rect">
            <a:avLst/>
          </a:prstGeom>
        </p:spPr>
        <p:txBody>
          <a:bodyPr vert="horz" lIns="36000" tIns="0" rIns="36000" bIns="0" rtlCol="0" anchor="t" anchorCtr="0">
            <a:no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4099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95288" y="1268413"/>
            <a:ext cx="8353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00" y="6381750"/>
            <a:ext cx="3887788" cy="153988"/>
          </a:xfrm>
          <a:prstGeom prst="rect">
            <a:avLst/>
          </a:prstGeom>
        </p:spPr>
        <p:txBody>
          <a:bodyPr vert="horz" wrap="none" lIns="36000" tIns="0" rIns="36000" bIns="0" rtlCol="0" anchor="ctr" anchorCtr="0">
            <a:no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7F7F7F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  <p:pic>
        <p:nvPicPr>
          <p:cNvPr id="4101" name="Picture 8" descr="logo_EDF_sommaire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ZoneTexte 7"/>
          <p:cNvSpPr txBox="1">
            <a:spLocks noChangeArrowheads="1"/>
          </p:cNvSpPr>
          <p:nvPr userDrawn="1"/>
        </p:nvSpPr>
        <p:spPr bwMode="auto">
          <a:xfrm>
            <a:off x="8459788" y="6381750"/>
            <a:ext cx="3714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1000" smtClean="0">
                <a:solidFill>
                  <a:srgbClr val="7F7F7F"/>
                </a:solidFill>
              </a:rPr>
              <a:t>|  </a:t>
            </a:r>
            <a:fld id="{A0659566-4FC7-40D4-8854-EF638D2A4806}" type="slidenum">
              <a:rPr lang="fr-FR" altLang="fr-FR" sz="1000" smtClean="0">
                <a:solidFill>
                  <a:srgbClr val="7F7F7F"/>
                </a:solidFill>
                <a:cs typeface="Arial" panose="020B0604020202020204" pitchFamily="34" charset="0"/>
              </a:rPr>
              <a:pPr eaLnBrk="1" hangingPunct="1">
                <a:defRPr/>
              </a:pPr>
              <a:t>‹N°›</a:t>
            </a:fld>
            <a:endParaRPr lang="fr-FR" altLang="fr-FR" sz="1000" smtClean="0">
              <a:solidFill>
                <a:srgbClr val="7F7F7F"/>
              </a:solidFill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905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 cap="all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179388" indent="-179388" algn="l" rtl="0" eaLnBrk="0" fontAlgn="base" hangingPunct="0">
        <a:spcBef>
          <a:spcPts val="18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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4287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3600" indent="-10795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95288" y="274638"/>
            <a:ext cx="8353425" cy="850900"/>
          </a:xfrm>
          <a:prstGeom prst="rect">
            <a:avLst/>
          </a:prstGeom>
        </p:spPr>
        <p:txBody>
          <a:bodyPr vert="horz" lIns="36000" tIns="0" rIns="36000" bIns="0" rtlCol="0" anchor="t" anchorCtr="0">
            <a:no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075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395288" y="1268413"/>
            <a:ext cx="8353425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0" rIns="36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572000" y="6381750"/>
            <a:ext cx="3887788" cy="153988"/>
          </a:xfrm>
          <a:prstGeom prst="rect">
            <a:avLst/>
          </a:prstGeom>
        </p:spPr>
        <p:txBody>
          <a:bodyPr vert="horz" wrap="none" lIns="36000" tIns="0" rIns="36000" bIns="0" rtlCol="0" anchor="ctr" anchorCtr="0">
            <a:no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7F7F7F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/>
          </a:p>
        </p:txBody>
      </p:sp>
      <p:sp>
        <p:nvSpPr>
          <p:cNvPr id="3077" name="Picture 8" descr="logo_EDF_sommaire"/>
          <p:cNvSpPr>
            <a:spLocks noChangeAspect="1" noChangeArrowheads="1"/>
          </p:cNvSpPr>
          <p:nvPr userDrawn="1"/>
        </p:nvSpPr>
        <p:spPr bwMode="auto">
          <a:xfrm>
            <a:off x="395288" y="6291263"/>
            <a:ext cx="6223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fr-FR" altLang="fr-FR">
              <a:solidFill>
                <a:srgbClr val="7F7F7F"/>
              </a:solidFill>
            </a:endParaRPr>
          </a:p>
        </p:txBody>
      </p:sp>
      <p:sp>
        <p:nvSpPr>
          <p:cNvPr id="1030" name="ZoneTexte 7"/>
          <p:cNvSpPr txBox="1">
            <a:spLocks noChangeArrowheads="1"/>
          </p:cNvSpPr>
          <p:nvPr userDrawn="1"/>
        </p:nvSpPr>
        <p:spPr bwMode="auto">
          <a:xfrm>
            <a:off x="8459788" y="6381750"/>
            <a:ext cx="371475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sz="1000" smtClean="0">
                <a:solidFill>
                  <a:srgbClr val="7F7F7F"/>
                </a:solidFill>
              </a:rPr>
              <a:t>|  </a:t>
            </a:r>
            <a:fld id="{C639D835-C160-41B3-A4F3-08661639CB55}" type="slidenum">
              <a:rPr lang="fr-FR" altLang="fr-FR" sz="1000" smtClean="0">
                <a:solidFill>
                  <a:srgbClr val="7F7F7F"/>
                </a:solidFill>
                <a:cs typeface="Arial" panose="020B0604020202020204" pitchFamily="34" charset="0"/>
              </a:rPr>
              <a:pPr eaLnBrk="1" hangingPunct="1">
                <a:defRPr/>
              </a:pPr>
              <a:t>‹N°›</a:t>
            </a:fld>
            <a:endParaRPr lang="fr-FR" altLang="fr-FR" sz="1000" smtClean="0">
              <a:solidFill>
                <a:srgbClr val="7F7F7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808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kern="1200" cap="all">
          <a:solidFill>
            <a:srgbClr val="001A7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001A70"/>
          </a:solidFill>
          <a:latin typeface="Arial" panose="020B0604020202020204" pitchFamily="34" charset="0"/>
        </a:defRPr>
      </a:lvl9pPr>
    </p:titleStyle>
    <p:bodyStyle>
      <a:lvl1pPr marL="179388" indent="-179388" algn="l" rtl="0" eaLnBrk="0" fontAlgn="base" hangingPunct="0">
        <a:spcBef>
          <a:spcPts val="1800"/>
        </a:spcBef>
        <a:spcAft>
          <a:spcPct val="0"/>
        </a:spcAft>
        <a:buClr>
          <a:srgbClr val="001A70"/>
        </a:buClr>
        <a:buFont typeface="Wingdings" panose="05000000000000000000" pitchFamily="2" charset="2"/>
        <a:buChar char="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179388" algn="l" rtl="0" eaLnBrk="0" fontAlgn="base" hangingPunct="0">
        <a:spcBef>
          <a:spcPts val="600"/>
        </a:spcBef>
        <a:spcAft>
          <a:spcPct val="0"/>
        </a:spcAft>
        <a:buClr>
          <a:srgbClr val="001A70"/>
        </a:buClr>
        <a:buSzPct val="50000"/>
        <a:buFont typeface="Wingdings" panose="05000000000000000000" pitchFamily="2" charset="2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179388" algn="l" rtl="0" eaLnBrk="0" fontAlgn="base" hangingPunct="0">
        <a:spcBef>
          <a:spcPts val="300"/>
        </a:spcBef>
        <a:spcAft>
          <a:spcPct val="0"/>
        </a:spcAft>
        <a:buClr>
          <a:srgbClr val="001A70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19138" indent="-142875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3600" indent="-107950" algn="l" rtl="0" eaLnBrk="0" fontAlgn="base" hangingPunct="0">
        <a:spcBef>
          <a:spcPct val="0"/>
        </a:spcBef>
        <a:spcAft>
          <a:spcPct val="0"/>
        </a:spcAft>
        <a:buFont typeface="Arial" panose="020B0604020202020204" pitchFamily="34" charset="0"/>
        <a:buChar char="»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ge.pleiade.edf.fr/projects/espace-projet-movie/wiki/IHMV1-InstallationWindow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jpe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0451" y="755650"/>
            <a:ext cx="6974077" cy="1143000"/>
          </a:xfrm>
        </p:spPr>
        <p:txBody>
          <a:bodyPr/>
          <a:lstStyle/>
          <a:p>
            <a:pPr eaLnBrk="1" hangingPunct="1"/>
            <a:r>
              <a:rPr lang="fr-FR" altLang="fr-FR" smtClean="0"/>
              <a:t>L’interface graphique générique d’OpenTURNS dans SALOME</a:t>
            </a:r>
            <a:br>
              <a:rPr lang="fr-FR" altLang="fr-FR" smtClean="0"/>
            </a:br>
            <a:endParaRPr lang="fr-FR" altLang="fr-FR" dirty="0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0450" y="2202870"/>
            <a:ext cx="6974078" cy="1921446"/>
          </a:xfrm>
        </p:spPr>
        <p:txBody>
          <a:bodyPr/>
          <a:lstStyle/>
          <a:p>
            <a:pPr eaLnBrk="1" hangingPunct="1"/>
            <a:r>
              <a:rPr lang="fr-FR" altLang="fr-FR" dirty="0" smtClean="0"/>
              <a:t>Mardi 21 Juin 2016 – Journée Utilisateurs </a:t>
            </a:r>
            <a:r>
              <a:rPr lang="fr-FR" altLang="fr-FR" dirty="0" err="1" smtClean="0"/>
              <a:t>OpenTURNS</a:t>
            </a:r>
            <a:endParaRPr lang="fr-FR" altLang="fr-FR" dirty="0" smtClean="0"/>
          </a:p>
          <a:p>
            <a:pPr eaLnBrk="1" hangingPunct="1"/>
            <a:endParaRPr lang="fr-FR" altLang="fr-FR" dirty="0" smtClean="0"/>
          </a:p>
          <a:p>
            <a:pPr eaLnBrk="1" hangingPunct="1">
              <a:spcBef>
                <a:spcPct val="50000"/>
              </a:spcBef>
            </a:pPr>
            <a:r>
              <a:rPr lang="fr-FR" altLang="fr-FR" dirty="0" smtClean="0"/>
              <a:t>EDF : M. Baudin, A. </a:t>
            </a:r>
            <a:r>
              <a:rPr lang="fr-FR" altLang="fr-FR" dirty="0" err="1" smtClean="0"/>
              <a:t>Geay</a:t>
            </a:r>
            <a:r>
              <a:rPr lang="fr-FR" altLang="fr-FR" dirty="0"/>
              <a:t>, A. </a:t>
            </a:r>
            <a:r>
              <a:rPr lang="fr-FR" altLang="fr-FR" dirty="0" err="1" smtClean="0"/>
              <a:t>Dutfoy</a:t>
            </a:r>
            <a:r>
              <a:rPr lang="fr-FR" altLang="fr-FR" dirty="0"/>
              <a:t>, </a:t>
            </a:r>
            <a:r>
              <a:rPr lang="fr-FR" altLang="fr-FR" u="sng" dirty="0" smtClean="0"/>
              <a:t>A-L. Popelin</a:t>
            </a:r>
          </a:p>
          <a:p>
            <a:pPr eaLnBrk="1" hangingPunct="1">
              <a:spcBef>
                <a:spcPct val="50000"/>
              </a:spcBef>
            </a:pPr>
            <a:r>
              <a:rPr lang="fr-FR" altLang="fr-FR" dirty="0" err="1" smtClean="0"/>
              <a:t>Phiméca</a:t>
            </a:r>
            <a:r>
              <a:rPr lang="fr-FR" altLang="fr-FR" dirty="0" smtClean="0"/>
              <a:t> Engineering : A. Ladier, J. </a:t>
            </a:r>
            <a:r>
              <a:rPr lang="fr-FR" altLang="fr-FR" dirty="0"/>
              <a:t>Schueller, </a:t>
            </a:r>
            <a:r>
              <a:rPr lang="fr-FR" altLang="fr-FR" u="sng" dirty="0"/>
              <a:t>T. </a:t>
            </a:r>
            <a:r>
              <a:rPr lang="fr-FR" altLang="fr-FR" u="sng" dirty="0" err="1"/>
              <a:t>Yalamas</a:t>
            </a:r>
            <a:endParaRPr lang="fr-FR" altLang="fr-FR" u="sng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66" y="5742109"/>
            <a:ext cx="1943100" cy="6667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smtClean="0">
                <a:solidFill>
                  <a:srgbClr val="FF7E0C"/>
                </a:solidFill>
                <a:latin typeface="SFSS1095"/>
              </a:rPr>
              <a:t>Etape B : définition de la loi jointe de l’entrée X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12738" y="1187450"/>
            <a:ext cx="783525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tx2"/>
                </a:solidFill>
                <a:latin typeface="+mn-lt"/>
              </a:rPr>
              <a:t>Marginales et ses paramètres</a:t>
            </a:r>
          </a:p>
          <a:p>
            <a:pPr marL="285750" indent="-285750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Corrélation (copule Gaussienne)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28399" t="16840" r="27401" b="20920"/>
          <a:stretch/>
        </p:blipFill>
        <p:spPr>
          <a:xfrm>
            <a:off x="1993019" y="1987295"/>
            <a:ext cx="5277381" cy="4644573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263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 smtClean="0">
                <a:solidFill>
                  <a:srgbClr val="FF7E0C"/>
                </a:solidFill>
                <a:latin typeface="SFSS1095"/>
              </a:rPr>
              <a:t>Etape C : étude en tendance centrale par Monte-Carlo simple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2" r="38157" b="18966"/>
          <a:stretch/>
        </p:blipFill>
        <p:spPr>
          <a:xfrm>
            <a:off x="1335110" y="2095965"/>
            <a:ext cx="6996354" cy="4417130"/>
          </a:xfrm>
        </p:spPr>
      </p:pic>
      <p:sp>
        <p:nvSpPr>
          <p:cNvPr id="6" name="ZoneTexte 5"/>
          <p:cNvSpPr txBox="1"/>
          <p:nvPr/>
        </p:nvSpPr>
        <p:spPr>
          <a:xfrm>
            <a:off x="611629" y="1394234"/>
            <a:ext cx="7835254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dirty="0" smtClean="0">
                <a:solidFill>
                  <a:schemeClr val="tx2"/>
                </a:solidFill>
                <a:latin typeface="+mn-lt"/>
              </a:rPr>
              <a:t>Analyse des statistiques de l’échantillon</a:t>
            </a:r>
            <a:endParaRPr lang="fr-FR" dirty="0">
              <a:solidFill>
                <a:schemeClr val="tx2"/>
              </a:solidFill>
              <a:latin typeface="+mn-lt"/>
            </a:endParaRPr>
          </a:p>
          <a:p>
            <a:pPr marL="223838" indent="-223838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dirty="0" smtClean="0">
                <a:solidFill>
                  <a:schemeClr val="tx2"/>
                </a:solidFill>
                <a:latin typeface="+mn-lt"/>
              </a:rPr>
              <a:t>Autres onglets : graphiques</a:t>
            </a:r>
            <a:endParaRPr lang="fr-FR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812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/>
          <p:cNvSpPr txBox="1">
            <a:spLocks noChangeArrowheads="1"/>
          </p:cNvSpPr>
          <p:nvPr/>
        </p:nvSpPr>
        <p:spPr bwMode="auto">
          <a:xfrm>
            <a:off x="381000" y="228600"/>
            <a:ext cx="7696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8000" tIns="0" rIns="18000" bIns="0" anchor="ctr"/>
          <a:lstStyle>
            <a:lvl1pPr marL="666750" indent="-665163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66675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fr-FR" altLang="fr-FR" sz="2400">
                <a:solidFill>
                  <a:srgbClr val="FFFFFF"/>
                </a:solidFill>
                <a:cs typeface="Times New Roman" panose="02020603050405020304" pitchFamily="18" charset="0"/>
              </a:rPr>
              <a:t>Open TURNS – Trainings</a:t>
            </a:r>
          </a:p>
        </p:txBody>
      </p:sp>
      <p:sp>
        <p:nvSpPr>
          <p:cNvPr id="46083" name="Rectangle à coins arrondis 8"/>
          <p:cNvSpPr>
            <a:spLocks noChangeArrowheads="1"/>
          </p:cNvSpPr>
          <p:nvPr/>
        </p:nvSpPr>
        <p:spPr bwMode="auto">
          <a:xfrm>
            <a:off x="5016500" y="2012950"/>
            <a:ext cx="3776663" cy="1033463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 sz="1200" b="1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6084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>
                <a:solidFill>
                  <a:srgbClr val="FF7E0C"/>
                </a:solidFill>
                <a:latin typeface="SFSS1095"/>
              </a:rPr>
              <a:t>Etape C : étude en tendance centrale par Monte-Carlo simple</a:t>
            </a:r>
            <a:endParaRPr lang="fr-FR" altLang="fr-FR" dirty="0" smtClean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1" r="4715" b="5977"/>
          <a:stretch/>
        </p:blipFill>
        <p:spPr>
          <a:xfrm>
            <a:off x="514874" y="1828800"/>
            <a:ext cx="8122189" cy="3913632"/>
          </a:xfrm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42768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>
                <a:solidFill>
                  <a:srgbClr val="FF7E0C"/>
                </a:solidFill>
                <a:latin typeface="SFSS1095"/>
              </a:rPr>
              <a:t>Etape C : étude en tendance centrale par Monte-Carlo simple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1" r="37900" b="6144"/>
          <a:stretch/>
        </p:blipFill>
        <p:spPr>
          <a:xfrm>
            <a:off x="973233" y="1279551"/>
            <a:ext cx="7205471" cy="5316321"/>
          </a:xfr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02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Résumé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Pourquoi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?</a:t>
            </a:r>
          </a:p>
          <a:p>
            <a:pPr eaLnBrk="1" hangingPunct="1"/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Comment ?</a:t>
            </a:r>
          </a:p>
          <a:p>
            <a:pPr eaLnBrk="1" hangingPunct="1"/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Présentation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de </a:t>
            </a:r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l’IHM</a:t>
            </a:r>
            <a:endParaRPr lang="en-US" altLang="fr-FR" dirty="0">
              <a:solidFill>
                <a:schemeClr val="bg1">
                  <a:lumMod val="65000"/>
                </a:schemeClr>
              </a:solidFill>
            </a:endParaRPr>
          </a:p>
          <a:p>
            <a:pPr eaLnBrk="1" hangingPunct="1"/>
            <a:r>
              <a:rPr lang="en-US" altLang="fr-FR" dirty="0" err="1"/>
              <a:t>Objectifs</a:t>
            </a:r>
            <a:r>
              <a:rPr lang="en-US" altLang="fr-FR" dirty="0"/>
              <a:t> pour 2017-2018</a:t>
            </a:r>
          </a:p>
          <a:p>
            <a:pPr marL="0" indent="0" eaLnBrk="1" hangingPunct="1">
              <a:buNone/>
            </a:pPr>
            <a:endParaRPr lang="en-US" altLang="fr-FR" dirty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410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 suite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Dès 2016 : </a:t>
            </a:r>
          </a:p>
          <a:p>
            <a:pPr lvl="1"/>
            <a:r>
              <a:rPr lang="fr-FR" dirty="0"/>
              <a:t>REX utilisateurs sur la v1 : amélioration et prise en compte des nouveaux </a:t>
            </a:r>
            <a:r>
              <a:rPr lang="fr-FR" dirty="0" smtClean="0"/>
              <a:t>usages</a:t>
            </a:r>
          </a:p>
          <a:p>
            <a:pPr lvl="2"/>
            <a:r>
              <a:rPr lang="fr-FR" dirty="0" smtClean="0">
                <a:solidFill>
                  <a:schemeClr val="bg2"/>
                </a:solidFill>
              </a:rPr>
              <a:t>Retombées plus tôt que prévues!</a:t>
            </a:r>
            <a:r>
              <a:rPr lang="fr-FR" dirty="0" smtClean="0"/>
              <a:t> Plusieurs études en cours (dont une présentation à l’EPRI). </a:t>
            </a:r>
          </a:p>
          <a:p>
            <a:pPr lvl="2"/>
            <a:r>
              <a:rPr lang="fr-FR" dirty="0" smtClean="0"/>
              <a:t>Liens avec les autres départements renforcés : GT SCC, attentes des utilisateurs, … </a:t>
            </a:r>
            <a:endParaRPr lang="fr-FR" dirty="0"/>
          </a:p>
          <a:p>
            <a:pPr lvl="1"/>
            <a:r>
              <a:rPr lang="fr-FR" dirty="0" smtClean="0"/>
              <a:t>Faciliter </a:t>
            </a:r>
            <a:r>
              <a:rPr lang="fr-FR" dirty="0"/>
              <a:t>la diffusion grâce aux formations : fournir un outil simple</a:t>
            </a:r>
          </a:p>
          <a:p>
            <a:pPr lvl="1"/>
            <a:r>
              <a:rPr lang="fr-FR" dirty="0" smtClean="0"/>
              <a:t>Utiliser </a:t>
            </a:r>
            <a:r>
              <a:rPr lang="fr-FR" dirty="0"/>
              <a:t>la puissance de </a:t>
            </a:r>
            <a:r>
              <a:rPr lang="fr-FR" dirty="0" err="1"/>
              <a:t>Paravis</a:t>
            </a:r>
            <a:r>
              <a:rPr lang="fr-FR" dirty="0"/>
              <a:t> pour la visualisation </a:t>
            </a:r>
            <a:r>
              <a:rPr lang="fr-FR" dirty="0" smtClean="0"/>
              <a:t>avancée (interactive)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marL="225425" lvl="1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Objectifs 2017-2018</a:t>
            </a:r>
          </a:p>
          <a:p>
            <a:pPr lvl="1"/>
            <a:r>
              <a:rPr lang="fr-FR" dirty="0" smtClean="0"/>
              <a:t>Faciliter le lien entre </a:t>
            </a:r>
            <a:r>
              <a:rPr lang="fr-FR" dirty="0" err="1" smtClean="0"/>
              <a:t>OpenTURNS</a:t>
            </a:r>
            <a:r>
              <a:rPr lang="fr-FR" dirty="0" smtClean="0"/>
              <a:t> et ADAO</a:t>
            </a:r>
            <a:endParaRPr lang="fr-FR" dirty="0"/>
          </a:p>
          <a:p>
            <a:pPr lvl="1"/>
            <a:r>
              <a:rPr lang="fr-FR" dirty="0"/>
              <a:t>Propager les incertitudes à travers les </a:t>
            </a:r>
            <a:r>
              <a:rPr lang="fr-FR" dirty="0" smtClean="0"/>
              <a:t>modèles 0D-1D (non connectés à </a:t>
            </a:r>
            <a:r>
              <a:rPr lang="fr-FR" dirty="0" err="1" smtClean="0"/>
              <a:t>Salome</a:t>
            </a:r>
            <a:r>
              <a:rPr lang="fr-FR" dirty="0" smtClean="0"/>
              <a:t>) : étude-pilote en cours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6755" b="5970"/>
          <a:stretch/>
        </p:blipFill>
        <p:spPr>
          <a:xfrm>
            <a:off x="2519219" y="3277925"/>
            <a:ext cx="3045111" cy="158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2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L’avenir à Phimec</a:t>
            </a:r>
            <a:r>
              <a:rPr lang="fr-FR" dirty="0"/>
              <a:t>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terme (2 ans </a:t>
            </a:r>
            <a:r>
              <a:rPr lang="fr-FR" smtClean="0"/>
              <a:t>à priori) </a:t>
            </a:r>
            <a:r>
              <a:rPr lang="fr-FR" dirty="0" smtClean="0"/>
              <a:t>passage de l’IHM </a:t>
            </a:r>
            <a:r>
              <a:rPr lang="fr-FR" dirty="0" err="1" smtClean="0"/>
              <a:t>PhimecaSoft</a:t>
            </a:r>
            <a:r>
              <a:rPr lang="fr-FR" dirty="0" smtClean="0"/>
              <a:t> sur la base du projet IHM commun à EDF avec la prise en compte de spécificités propres aux usages/contextes de nos clients</a:t>
            </a:r>
          </a:p>
          <a:p>
            <a:pPr lvl="1"/>
            <a:r>
              <a:rPr lang="fr-FR" dirty="0" smtClean="0"/>
              <a:t>Usage hors </a:t>
            </a:r>
            <a:r>
              <a:rPr lang="fr-FR" dirty="0" err="1" smtClean="0"/>
              <a:t>Salome</a:t>
            </a:r>
            <a:endParaRPr lang="fr-FR" dirty="0" smtClean="0"/>
          </a:p>
          <a:p>
            <a:pPr lvl="1"/>
            <a:r>
              <a:rPr lang="fr-FR" dirty="0" smtClean="0"/>
              <a:t>Besoins spécifiques qui seraient jugés non intéressant pour EDF</a:t>
            </a:r>
          </a:p>
          <a:p>
            <a:pPr lvl="1"/>
            <a:r>
              <a:rPr lang="fr-FR" dirty="0" smtClean="0"/>
              <a:t>Déclinaisons pour d’autres environnements</a:t>
            </a:r>
          </a:p>
          <a:p>
            <a:pPr lvl="1"/>
            <a:endParaRPr lang="fr-FR" dirty="0"/>
          </a:p>
          <a:p>
            <a:r>
              <a:rPr lang="fr-FR" dirty="0" smtClean="0"/>
              <a:t>Intérêt : mutualisation de l’effort de maintenance et des remontées utilisateurs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40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Principaux scénarios 2016</a:t>
            </a:r>
          </a:p>
          <a:p>
            <a:pPr lvl="1"/>
            <a:r>
              <a:rPr lang="fr-FR" dirty="0" smtClean="0"/>
              <a:t>Méta-modèle de type polynômes de chaos</a:t>
            </a:r>
          </a:p>
          <a:p>
            <a:pPr lvl="1"/>
            <a:r>
              <a:rPr lang="fr-FR" dirty="0" smtClean="0"/>
              <a:t>Criblage par la méthode de Morris</a:t>
            </a:r>
          </a:p>
          <a:p>
            <a:pPr lvl="1"/>
            <a:r>
              <a:rPr lang="fr-FR" dirty="0" smtClean="0"/>
              <a:t>Visualisation interactive avec </a:t>
            </a:r>
            <a:r>
              <a:rPr lang="fr-FR" dirty="0" err="1" smtClean="0"/>
              <a:t>Paraview</a:t>
            </a:r>
            <a:r>
              <a:rPr lang="fr-FR" dirty="0" smtClean="0"/>
              <a:t> : matrice de </a:t>
            </a:r>
            <a:r>
              <a:rPr lang="fr-FR" dirty="0" err="1" smtClean="0"/>
              <a:t>scatter</a:t>
            </a:r>
            <a:r>
              <a:rPr lang="fr-FR" dirty="0" smtClean="0"/>
              <a:t> plots interactive, </a:t>
            </a:r>
            <a:r>
              <a:rPr lang="fr-FR" dirty="0" err="1" smtClean="0"/>
              <a:t>cobweb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Principaux scénarios 2017</a:t>
            </a:r>
          </a:p>
          <a:p>
            <a:pPr lvl="1"/>
            <a:r>
              <a:rPr lang="fr-FR" dirty="0" smtClean="0"/>
              <a:t>Méta-modèle de type </a:t>
            </a:r>
            <a:r>
              <a:rPr lang="fr-FR" dirty="0" err="1" smtClean="0"/>
              <a:t>krigeage</a:t>
            </a:r>
            <a:endParaRPr lang="fr-FR" dirty="0" smtClean="0"/>
          </a:p>
          <a:p>
            <a:pPr lvl="1"/>
            <a:r>
              <a:rPr lang="fr-FR" dirty="0" smtClean="0"/>
              <a:t>Tendance centrale lorsque la sortie est un champ spatial</a:t>
            </a:r>
            <a:endParaRPr lang="fr-FR" dirty="0"/>
          </a:p>
        </p:txBody>
      </p:sp>
      <p:sp>
        <p:nvSpPr>
          <p:cNvPr id="27" name="Titre 1"/>
          <p:cNvSpPr txBox="1">
            <a:spLocks/>
          </p:cNvSpPr>
          <p:nvPr/>
        </p:nvSpPr>
        <p:spPr bwMode="auto">
          <a:xfrm>
            <a:off x="312738" y="277445"/>
            <a:ext cx="852646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Scénarios d’utilisation pour 2016-2017</a:t>
            </a:r>
            <a:endParaRPr lang="fr-FR" altLang="fr-FR" kern="0" dirty="0" smtClean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753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Perspectives : visualisation</a:t>
            </a:r>
            <a:endParaRPr lang="fr-FR" altLang="fr-FR" dirty="0" smtClean="0"/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 bwMode="auto">
          <a:xfrm>
            <a:off x="431800" y="1474788"/>
            <a:ext cx="8405813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23838" indent="-223838" algn="l" rtl="0" eaLnBrk="0" fontAlgn="base" hangingPunct="0">
              <a:spcBef>
                <a:spcPct val="20000"/>
              </a:spcBef>
              <a:spcAft>
                <a:spcPct val="0"/>
              </a:spcAft>
              <a:buSzPct val="115000"/>
              <a:buBlip>
                <a:blip r:embed="rId3"/>
              </a:buBlip>
              <a:defRPr sz="2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06400" indent="-180975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4"/>
              </a:buBlip>
              <a:defRPr sz="1600">
                <a:solidFill>
                  <a:schemeClr val="tx2"/>
                </a:solidFill>
                <a:latin typeface="+mn-lt"/>
              </a:defRPr>
            </a:lvl2pPr>
            <a:lvl3pPr marL="554038" indent="-146050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4"/>
              </a:buBlip>
              <a:defRPr sz="1300">
                <a:solidFill>
                  <a:schemeClr val="tx2"/>
                </a:solidFill>
                <a:latin typeface="+mn-lt"/>
              </a:defRPr>
            </a:lvl3pPr>
            <a:lvl4pPr marL="736600" indent="-180975" algn="l" rtl="0" eaLnBrk="0" fontAlgn="base" hangingPunct="0">
              <a:spcBef>
                <a:spcPct val="20000"/>
              </a:spcBef>
              <a:spcAft>
                <a:spcPct val="0"/>
              </a:spcAft>
              <a:buSzPct val="45000"/>
              <a:buBlip>
                <a:blip r:embed="rId5"/>
              </a:buBlip>
              <a:defRPr sz="1400">
                <a:solidFill>
                  <a:srgbClr val="5A5A5A"/>
                </a:solidFill>
                <a:latin typeface="+mn-lt"/>
              </a:defRPr>
            </a:lvl4pPr>
            <a:lvl5pPr marL="863600" indent="-125413" algn="l" rtl="0" eaLnBrk="0" fontAlgn="base" hangingPunct="0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6"/>
              </a:buBlip>
              <a:defRPr sz="1300">
                <a:solidFill>
                  <a:srgbClr val="828282"/>
                </a:solidFill>
                <a:latin typeface="+mn-lt"/>
              </a:defRPr>
            </a:lvl5pPr>
            <a:lvl6pPr marL="1320800" indent="-125413" algn="l" rtl="0" fontAlgn="base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6"/>
              </a:buBlip>
              <a:defRPr sz="1300">
                <a:solidFill>
                  <a:srgbClr val="828282"/>
                </a:solidFill>
                <a:latin typeface="+mn-lt"/>
              </a:defRPr>
            </a:lvl6pPr>
            <a:lvl7pPr marL="1778000" indent="-125413" algn="l" rtl="0" fontAlgn="base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6"/>
              </a:buBlip>
              <a:defRPr sz="1300">
                <a:solidFill>
                  <a:srgbClr val="828282"/>
                </a:solidFill>
                <a:latin typeface="+mn-lt"/>
              </a:defRPr>
            </a:lvl7pPr>
            <a:lvl8pPr marL="2235200" indent="-125413" algn="l" rtl="0" fontAlgn="base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6"/>
              </a:buBlip>
              <a:defRPr sz="1300">
                <a:solidFill>
                  <a:srgbClr val="828282"/>
                </a:solidFill>
                <a:latin typeface="+mn-lt"/>
              </a:defRPr>
            </a:lvl8pPr>
            <a:lvl9pPr marL="2692400" indent="-125413" algn="l" rtl="0" fontAlgn="base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6"/>
              </a:buBlip>
              <a:defRPr sz="1300">
                <a:solidFill>
                  <a:srgbClr val="828282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fr-FR" altLang="fr-FR" sz="2000" dirty="0" smtClean="0"/>
              <a:t>Visualisation avec </a:t>
            </a:r>
            <a:r>
              <a:rPr lang="fr-FR" altLang="fr-FR" sz="2000" dirty="0" err="1" smtClean="0"/>
              <a:t>Paraview</a:t>
            </a:r>
            <a:r>
              <a:rPr lang="fr-FR" altLang="fr-FR" sz="2000" dirty="0" smtClean="0"/>
              <a:t> : </a:t>
            </a:r>
            <a:r>
              <a:rPr lang="fr-FR" altLang="fr-FR" sz="2000" dirty="0" err="1" smtClean="0"/>
              <a:t>cobweb</a:t>
            </a:r>
            <a:r>
              <a:rPr lang="fr-FR" altLang="fr-FR" sz="2000" dirty="0" smtClean="0"/>
              <a:t> et matrice de </a:t>
            </a:r>
            <a:r>
              <a:rPr lang="fr-FR" altLang="fr-FR" sz="2000" dirty="0" err="1" smtClean="0"/>
              <a:t>scatter</a:t>
            </a:r>
            <a:r>
              <a:rPr lang="fr-FR" altLang="fr-FR" sz="2000" dirty="0" smtClean="0"/>
              <a:t> plots interactive</a:t>
            </a:r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 smtClean="0"/>
          </a:p>
          <a:p>
            <a:pPr>
              <a:defRPr/>
            </a:pPr>
            <a:endParaRPr lang="fr-FR" sz="20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0" t="16755" b="5970"/>
          <a:stretch/>
        </p:blipFill>
        <p:spPr>
          <a:xfrm>
            <a:off x="812514" y="2236788"/>
            <a:ext cx="7644384" cy="3974592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662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31800" y="1474788"/>
            <a:ext cx="8407400" cy="4773612"/>
          </a:xfrm>
        </p:spPr>
        <p:txBody>
          <a:bodyPr/>
          <a:lstStyle/>
          <a:p>
            <a:r>
              <a:rPr lang="fr-FR" dirty="0" smtClean="0"/>
              <a:t>Cas test : analyse en tendance centrale de la hauteur d’eau d’une rivière. Code G : </a:t>
            </a:r>
            <a:r>
              <a:rPr lang="fr-FR" dirty="0" err="1" smtClean="0"/>
              <a:t>Telemac</a:t>
            </a:r>
            <a:r>
              <a:rPr lang="fr-FR" dirty="0" smtClean="0"/>
              <a:t> 2D.</a:t>
            </a:r>
          </a:p>
        </p:txBody>
      </p:sp>
      <p:sp>
        <p:nvSpPr>
          <p:cNvPr id="27" name="Titre 1"/>
          <p:cNvSpPr txBox="1">
            <a:spLocks/>
          </p:cNvSpPr>
          <p:nvPr/>
        </p:nvSpPr>
        <p:spPr bwMode="auto">
          <a:xfrm>
            <a:off x="312738" y="215900"/>
            <a:ext cx="852646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fr-FR" altLang="fr-FR" sz="3200" dirty="0">
                <a:solidFill>
                  <a:srgbClr val="FF7E0C"/>
                </a:solidFill>
                <a:latin typeface="SFSS1095"/>
              </a:rPr>
              <a:t>Perspectives : </a:t>
            </a:r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sorties spatiales</a:t>
            </a:r>
            <a:endParaRPr lang="fr-FR" altLang="fr-FR" kern="0" dirty="0" smtClean="0"/>
          </a:p>
        </p:txBody>
      </p:sp>
      <p:pic>
        <p:nvPicPr>
          <p:cNvPr id="35" name="Image 3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" t="2091" r="9459"/>
          <a:stretch/>
        </p:blipFill>
        <p:spPr bwMode="auto">
          <a:xfrm>
            <a:off x="879141" y="3032872"/>
            <a:ext cx="3403902" cy="29789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Image 3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t="2053" r="11603" b="-1"/>
          <a:stretch/>
        </p:blipFill>
        <p:spPr bwMode="auto">
          <a:xfrm>
            <a:off x="4730384" y="2977316"/>
            <a:ext cx="3461468" cy="30900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008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Résumé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r-FR" dirty="0" err="1" smtClean="0"/>
              <a:t>Pourquoi</a:t>
            </a:r>
            <a:r>
              <a:rPr lang="en-US" altLang="fr-FR" dirty="0" smtClean="0"/>
              <a:t> ?</a:t>
            </a:r>
          </a:p>
          <a:p>
            <a:pPr eaLnBrk="1" hangingPunct="1"/>
            <a:r>
              <a:rPr lang="en-US" altLang="fr-FR" dirty="0" smtClean="0"/>
              <a:t>Comment ?</a:t>
            </a:r>
          </a:p>
          <a:p>
            <a:pPr eaLnBrk="1" hangingPunct="1"/>
            <a:r>
              <a:rPr lang="en-US" altLang="fr-FR" dirty="0" err="1" smtClean="0"/>
              <a:t>Présentation</a:t>
            </a:r>
            <a:r>
              <a:rPr lang="en-US" altLang="fr-FR" dirty="0" smtClean="0"/>
              <a:t> de </a:t>
            </a:r>
            <a:r>
              <a:rPr lang="en-US" altLang="fr-FR" dirty="0" err="1" smtClean="0"/>
              <a:t>l’IHM</a:t>
            </a:r>
            <a:endParaRPr lang="en-US" altLang="fr-FR" dirty="0" smtClean="0"/>
          </a:p>
          <a:p>
            <a:pPr eaLnBrk="1" hangingPunct="1"/>
            <a:r>
              <a:rPr lang="en-US" altLang="fr-FR" dirty="0" err="1" smtClean="0"/>
              <a:t>Objectifs</a:t>
            </a:r>
            <a:r>
              <a:rPr lang="en-US" altLang="fr-FR" dirty="0" smtClean="0"/>
              <a:t> pour 2017-2018</a:t>
            </a:r>
            <a:endParaRPr lang="en-US" altLang="fr-FR" dirty="0"/>
          </a:p>
          <a:p>
            <a:pPr marL="0" indent="0" eaLnBrk="1" hangingPunct="1">
              <a:buNone/>
            </a:pPr>
            <a:endParaRPr lang="en-US" altLang="fr-FR" dirty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489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Espace réservé du contenu 2"/>
          <p:cNvSpPr>
            <a:spLocks noGrp="1"/>
          </p:cNvSpPr>
          <p:nvPr>
            <p:ph idx="1"/>
          </p:nvPr>
        </p:nvSpPr>
        <p:spPr>
          <a:xfrm>
            <a:off x="312738" y="2421085"/>
            <a:ext cx="8405813" cy="1895733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FontTx/>
              <a:buNone/>
            </a:pPr>
            <a:r>
              <a:rPr lang="fr-FR" altLang="fr-FR" sz="3200" b="1" dirty="0" smtClean="0">
                <a:solidFill>
                  <a:srgbClr val="FF7E0C"/>
                </a:solidFill>
                <a:latin typeface="SFSS1095"/>
                <a:ea typeface="+mj-ea"/>
                <a:cs typeface="+mj-cs"/>
              </a:rPr>
              <a:t>Merci ! </a:t>
            </a:r>
          </a:p>
          <a:p>
            <a:pPr marL="0" indent="0" algn="ctr">
              <a:spcBef>
                <a:spcPct val="0"/>
              </a:spcBef>
              <a:buFontTx/>
              <a:buNone/>
            </a:pPr>
            <a:endParaRPr lang="fr-FR" altLang="fr-FR" sz="3200" b="1" dirty="0">
              <a:solidFill>
                <a:srgbClr val="FF7E0C"/>
              </a:solidFill>
              <a:latin typeface="SFSS1095"/>
              <a:ea typeface="+mj-ea"/>
              <a:cs typeface="+mj-cs"/>
            </a:endParaRPr>
          </a:p>
          <a:p>
            <a:pPr marL="0" indent="0" algn="ctr">
              <a:spcBef>
                <a:spcPct val="0"/>
              </a:spcBef>
              <a:buFontTx/>
              <a:buNone/>
            </a:pPr>
            <a:r>
              <a:rPr lang="fr-FR" altLang="fr-FR" sz="3200" b="1" dirty="0" smtClean="0">
                <a:solidFill>
                  <a:srgbClr val="FF7E0C"/>
                </a:solidFill>
                <a:latin typeface="SFSS1095"/>
                <a:ea typeface="+mj-ea"/>
                <a:cs typeface="+mj-cs"/>
              </a:rPr>
              <a:t>Des </a:t>
            </a:r>
            <a:r>
              <a:rPr lang="fr-FR" altLang="fr-FR" sz="3200" b="1" dirty="0">
                <a:solidFill>
                  <a:srgbClr val="FF7E0C"/>
                </a:solidFill>
                <a:latin typeface="SFSS1095"/>
                <a:ea typeface="+mj-ea"/>
                <a:cs typeface="+mj-cs"/>
              </a:rPr>
              <a:t>questions ?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76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Améliorations de la v2</a:t>
            </a:r>
          </a:p>
          <a:p>
            <a:r>
              <a:rPr lang="fr-FR" sz="2000" dirty="0"/>
              <a:t>Estimation à noyau 1D</a:t>
            </a:r>
          </a:p>
          <a:p>
            <a:r>
              <a:rPr lang="fr-FR" sz="2000" b="1" dirty="0" smtClean="0"/>
              <a:t>Méta-modèle </a:t>
            </a:r>
            <a:r>
              <a:rPr lang="fr-FR" sz="2000" b="1" dirty="0"/>
              <a:t>de type </a:t>
            </a:r>
            <a:r>
              <a:rPr lang="fr-FR" sz="2000" b="1" dirty="0" err="1" smtClean="0"/>
              <a:t>krigeage</a:t>
            </a:r>
            <a:endParaRPr lang="fr-FR" sz="2000" b="1" dirty="0"/>
          </a:p>
          <a:p>
            <a:r>
              <a:rPr lang="fr-FR" sz="2000" dirty="0"/>
              <a:t>Estimer un quantile</a:t>
            </a:r>
          </a:p>
          <a:p>
            <a:r>
              <a:rPr lang="fr-FR" sz="2000" dirty="0"/>
              <a:t>Calage bayésien d'une variable d'entrée aléatoire : estimer la loi d'une entrée à partir d'un échantillon et d'une loi à priori</a:t>
            </a:r>
          </a:p>
          <a:p>
            <a:r>
              <a:rPr lang="fr-FR" sz="2000" dirty="0"/>
              <a:t>Calibration bayésienne d'un paramètre d'entrée de code de calcul : estimer un paramètre déterministe d'un code de calcul à partir d'un échantillon de sortie et d'un a priori</a:t>
            </a:r>
          </a:p>
          <a:p>
            <a:r>
              <a:rPr lang="fr-FR" sz="2000" dirty="0"/>
              <a:t>Tendance centrale : nouveaux plans d'expériences</a:t>
            </a:r>
          </a:p>
          <a:p>
            <a:r>
              <a:rPr lang="fr-FR" sz="2000" b="1" dirty="0" smtClean="0"/>
              <a:t>Tendance </a:t>
            </a:r>
            <a:r>
              <a:rPr lang="fr-FR" sz="2000" b="1" dirty="0"/>
              <a:t>centrale lorsque la sortie est un champ spatial ou une fonction du temps</a:t>
            </a:r>
          </a:p>
          <a:p>
            <a:r>
              <a:rPr lang="fr-FR" sz="2000" dirty="0" smtClean="0"/>
              <a:t>Gérer </a:t>
            </a:r>
            <a:r>
              <a:rPr lang="fr-FR" sz="2000" dirty="0"/>
              <a:t>un calcul planté</a:t>
            </a:r>
            <a:endParaRPr lang="fr-FR" sz="2000" dirty="0" smtClean="0"/>
          </a:p>
        </p:txBody>
      </p:sp>
      <p:sp>
        <p:nvSpPr>
          <p:cNvPr id="27" name="Titre 1"/>
          <p:cNvSpPr txBox="1">
            <a:spLocks/>
          </p:cNvSpPr>
          <p:nvPr/>
        </p:nvSpPr>
        <p:spPr bwMode="auto">
          <a:xfrm>
            <a:off x="312738" y="215900"/>
            <a:ext cx="852646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Scénarios d’utilisation pour 2017</a:t>
            </a:r>
            <a:endParaRPr lang="fr-FR" altLang="fr-FR" kern="0" dirty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45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 err="1" smtClean="0"/>
              <a:t>OpenTURNS</a:t>
            </a:r>
            <a:r>
              <a:rPr lang="fr-FR" altLang="fr-FR" dirty="0" smtClean="0"/>
              <a:t> and SALOME</a:t>
            </a:r>
          </a:p>
        </p:txBody>
      </p:sp>
      <p:sp>
        <p:nvSpPr>
          <p:cNvPr id="48131" name="Espace réservé du contenu 3"/>
          <p:cNvSpPr>
            <a:spLocks noGrp="1"/>
          </p:cNvSpPr>
          <p:nvPr>
            <p:ph sz="half" idx="1"/>
          </p:nvPr>
        </p:nvSpPr>
        <p:spPr>
          <a:xfrm>
            <a:off x="431800" y="1474788"/>
            <a:ext cx="4125913" cy="452596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fr-FR" altLang="fr-FR" sz="2000" smtClean="0"/>
              <a:t>SALOME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smtClean="0"/>
              <a:t>3 partners : EDF, CEA, Open Cascade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smtClean="0"/>
              <a:t>Integration platform for pre and post processing, and 2D/3D numerical simulation 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smtClean="0"/>
              <a:t>Features : geometry, mesh, distributed computing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smtClean="0"/>
              <a:t>Visualization, data assimilation, uncertainty treatment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smtClean="0"/>
              <a:t>Licence : LGPL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smtClean="0"/>
              <a:t>Linux, Windows</a:t>
            </a:r>
          </a:p>
          <a:p>
            <a:pPr lvl="1" eaLnBrk="1" hangingPunct="1">
              <a:buClr>
                <a:srgbClr val="2B6396"/>
              </a:buClr>
            </a:pPr>
            <a:r>
              <a:rPr lang="fr-FR" altLang="fr-FR" sz="2000" smtClean="0"/>
              <a:t>www.salome-platform.org</a:t>
            </a:r>
            <a:endParaRPr lang="fr-FR" altLang="fr-FR" sz="2000" dirty="0" smtClean="0"/>
          </a:p>
        </p:txBody>
      </p:sp>
      <p:sp>
        <p:nvSpPr>
          <p:cNvPr id="48133" name="Espace réservé du contenu 3"/>
          <p:cNvSpPr txBox="1">
            <a:spLocks/>
          </p:cNvSpPr>
          <p:nvPr/>
        </p:nvSpPr>
        <p:spPr bwMode="auto">
          <a:xfrm>
            <a:off x="5867400" y="865188"/>
            <a:ext cx="4125913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223838" indent="-223838">
              <a:spcBef>
                <a:spcPct val="20000"/>
              </a:spcBef>
              <a:buSzPct val="115000"/>
              <a:buBlip>
                <a:blip r:embed="rId2"/>
              </a:buBlip>
              <a:defRPr sz="22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06400" indent="-180975">
              <a:spcBef>
                <a:spcPct val="20000"/>
              </a:spcBef>
              <a:buSzPct val="70000"/>
              <a:buBlip>
                <a:blip r:embed="rId3"/>
              </a:buBlip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554038" indent="-146050">
              <a:spcBef>
                <a:spcPct val="20000"/>
              </a:spcBef>
              <a:buSzPct val="70000"/>
              <a:buBlip>
                <a:blip r:embed="rId3"/>
              </a:buBlip>
              <a:defRPr sz="13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736600" indent="-180975">
              <a:spcBef>
                <a:spcPct val="20000"/>
              </a:spcBef>
              <a:buSzPct val="45000"/>
              <a:buBlip>
                <a:blip r:embed="rId4"/>
              </a:buBlip>
              <a:defRPr sz="1400">
                <a:solidFill>
                  <a:srgbClr val="5A5A5A"/>
                </a:solidFill>
                <a:latin typeface="Arial" panose="020B0604020202020204" pitchFamily="34" charset="0"/>
              </a:defRPr>
            </a:lvl4pPr>
            <a:lvl5pPr marL="863600" indent="-125413">
              <a:spcBef>
                <a:spcPct val="20000"/>
              </a:spcBef>
              <a:buSzPct val="35000"/>
              <a:buBlip>
                <a:blip r:embed="rId5"/>
              </a:buBlip>
              <a:defRPr sz="1300">
                <a:solidFill>
                  <a:srgbClr val="828282"/>
                </a:solidFill>
                <a:latin typeface="Arial" panose="020B0604020202020204" pitchFamily="34" charset="0"/>
              </a:defRPr>
            </a:lvl5pPr>
            <a:lvl6pPr marL="1320800" indent="-125413" eaLnBrk="0" fontAlgn="base" hangingPunct="0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5"/>
              </a:buBlip>
              <a:defRPr sz="1300">
                <a:solidFill>
                  <a:srgbClr val="828282"/>
                </a:solidFill>
                <a:latin typeface="Arial" panose="020B0604020202020204" pitchFamily="34" charset="0"/>
              </a:defRPr>
            </a:lvl6pPr>
            <a:lvl7pPr marL="1778000" indent="-125413" eaLnBrk="0" fontAlgn="base" hangingPunct="0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5"/>
              </a:buBlip>
              <a:defRPr sz="1300">
                <a:solidFill>
                  <a:srgbClr val="828282"/>
                </a:solidFill>
                <a:latin typeface="Arial" panose="020B0604020202020204" pitchFamily="34" charset="0"/>
              </a:defRPr>
            </a:lvl7pPr>
            <a:lvl8pPr marL="2235200" indent="-125413" eaLnBrk="0" fontAlgn="base" hangingPunct="0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5"/>
              </a:buBlip>
              <a:defRPr sz="1300">
                <a:solidFill>
                  <a:srgbClr val="828282"/>
                </a:solidFill>
                <a:latin typeface="Arial" panose="020B0604020202020204" pitchFamily="34" charset="0"/>
              </a:defRPr>
            </a:lvl8pPr>
            <a:lvl9pPr marL="2692400" indent="-125413" eaLnBrk="0" fontAlgn="base" hangingPunct="0">
              <a:spcBef>
                <a:spcPct val="20000"/>
              </a:spcBef>
              <a:spcAft>
                <a:spcPct val="0"/>
              </a:spcAft>
              <a:buSzPct val="35000"/>
              <a:buBlip>
                <a:blip r:embed="rId5"/>
              </a:buBlip>
              <a:defRPr sz="1300">
                <a:solidFill>
                  <a:srgbClr val="82828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Char char="•"/>
            </a:pPr>
            <a:endParaRPr lang="fr-FR" altLang="fr-FR" sz="1800"/>
          </a:p>
        </p:txBody>
      </p:sp>
      <p:sp>
        <p:nvSpPr>
          <p:cNvPr id="48134" name="Espace réservé du contenu 3"/>
          <p:cNvSpPr>
            <a:spLocks noGrp="1"/>
          </p:cNvSpPr>
          <p:nvPr>
            <p:ph sz="half" idx="2"/>
          </p:nvPr>
        </p:nvSpPr>
        <p:spPr>
          <a:xfrm>
            <a:off x="4710113" y="1474788"/>
            <a:ext cx="4127500" cy="4525962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fr-FR" altLang="fr-FR" sz="1800" smtClean="0"/>
              <a:t>A specific platform : SALOME-HYDRO</a:t>
            </a:r>
          </a:p>
        </p:txBody>
      </p:sp>
      <p:pic>
        <p:nvPicPr>
          <p:cNvPr id="10" name="Espace réservé du contenu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4710113" y="1836738"/>
            <a:ext cx="4127500" cy="274955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2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dirty="0" err="1" smtClean="0"/>
              <a:t>OpenTURNS</a:t>
            </a:r>
            <a:r>
              <a:rPr lang="fr-FR" altLang="fr-FR" dirty="0" smtClean="0"/>
              <a:t> and SALOME</a:t>
            </a:r>
          </a:p>
        </p:txBody>
      </p:sp>
      <p:sp>
        <p:nvSpPr>
          <p:cNvPr id="7" name="Rectangle à coins arrondis 6"/>
          <p:cNvSpPr/>
          <p:nvPr/>
        </p:nvSpPr>
        <p:spPr bwMode="auto">
          <a:xfrm>
            <a:off x="1928813" y="2786063"/>
            <a:ext cx="5853112" cy="10715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/>
          <a:lstStyle/>
          <a:p>
            <a:pPr eaLnBrk="1" hangingPunct="1">
              <a:defRPr/>
            </a:pPr>
            <a:endParaRPr lang="fr-FR" b="1">
              <a:solidFill>
                <a:srgbClr val="005BBB"/>
              </a:solidFill>
              <a:latin typeface="+mn-lt"/>
            </a:endParaRPr>
          </a:p>
        </p:txBody>
      </p:sp>
      <p:sp>
        <p:nvSpPr>
          <p:cNvPr id="49157" name="ZoneTexte 7"/>
          <p:cNvSpPr txBox="1">
            <a:spLocks noChangeArrowheads="1"/>
          </p:cNvSpPr>
          <p:nvPr/>
        </p:nvSpPr>
        <p:spPr bwMode="auto">
          <a:xfrm>
            <a:off x="2143125" y="3071813"/>
            <a:ext cx="1500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800" b="1">
                <a:solidFill>
                  <a:srgbClr val="005BBB"/>
                </a:solidFill>
              </a:rPr>
              <a:t>Salome</a:t>
            </a:r>
          </a:p>
        </p:txBody>
      </p:sp>
      <p:sp>
        <p:nvSpPr>
          <p:cNvPr id="9" name="Rectangle à coins arrondis 8"/>
          <p:cNvSpPr/>
          <p:nvPr/>
        </p:nvSpPr>
        <p:spPr bwMode="auto">
          <a:xfrm>
            <a:off x="6072188" y="2976563"/>
            <a:ext cx="1571625" cy="73818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fr-FR" sz="1600" b="1" dirty="0">
                <a:solidFill>
                  <a:srgbClr val="005BBB"/>
                </a:solidFill>
                <a:latin typeface="+mn-lt"/>
              </a:rPr>
              <a:t>YACS</a:t>
            </a:r>
          </a:p>
          <a:p>
            <a:pPr eaLnBrk="1" hangingPunct="1">
              <a:defRPr/>
            </a:pPr>
            <a:r>
              <a:rPr lang="fr-FR" sz="1600" b="1" dirty="0" err="1">
                <a:solidFill>
                  <a:srgbClr val="005BBB"/>
                </a:solidFill>
                <a:latin typeface="+mn-lt"/>
              </a:rPr>
              <a:t>JobManager</a:t>
            </a:r>
            <a:endParaRPr lang="fr-FR" sz="1600" b="1" dirty="0">
              <a:solidFill>
                <a:srgbClr val="005BBB"/>
              </a:solidFill>
              <a:latin typeface="+mn-lt"/>
            </a:endParaRPr>
          </a:p>
        </p:txBody>
      </p:sp>
      <p:sp>
        <p:nvSpPr>
          <p:cNvPr id="10" name="Rectangle à coins arrondis 9"/>
          <p:cNvSpPr/>
          <p:nvPr/>
        </p:nvSpPr>
        <p:spPr bwMode="auto">
          <a:xfrm>
            <a:off x="3786188" y="2976563"/>
            <a:ext cx="2143125" cy="73818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defRPr/>
            </a:pPr>
            <a:r>
              <a:rPr lang="fr-FR" sz="1600" b="1" dirty="0">
                <a:solidFill>
                  <a:srgbClr val="005BBB"/>
                </a:solidFill>
                <a:latin typeface="+mn-lt"/>
              </a:rPr>
              <a:t>Modules : </a:t>
            </a:r>
            <a:r>
              <a:rPr lang="fr-FR" sz="1600" b="1" dirty="0" err="1">
                <a:solidFill>
                  <a:srgbClr val="005BBB"/>
                </a:solidFill>
                <a:latin typeface="+mn-lt"/>
              </a:rPr>
              <a:t>Mesh</a:t>
            </a:r>
            <a:r>
              <a:rPr lang="fr-FR" sz="1600" b="1" dirty="0">
                <a:solidFill>
                  <a:srgbClr val="005BBB"/>
                </a:solidFill>
                <a:latin typeface="+mn-lt"/>
              </a:rPr>
              <a:t>, </a:t>
            </a:r>
            <a:r>
              <a:rPr lang="fr-FR" sz="1600" b="1" dirty="0" err="1">
                <a:solidFill>
                  <a:srgbClr val="005BBB"/>
                </a:solidFill>
                <a:latin typeface="+mn-lt"/>
              </a:rPr>
              <a:t>Paravis</a:t>
            </a:r>
            <a:r>
              <a:rPr lang="fr-FR" sz="1600" b="1" dirty="0">
                <a:solidFill>
                  <a:srgbClr val="005BBB"/>
                </a:solidFill>
                <a:latin typeface="+mn-lt"/>
              </a:rPr>
              <a:t>...</a:t>
            </a:r>
          </a:p>
        </p:txBody>
      </p:sp>
      <p:sp>
        <p:nvSpPr>
          <p:cNvPr id="71688" name="Rectangle à coins arrondis 10"/>
          <p:cNvSpPr>
            <a:spLocks noChangeArrowheads="1"/>
          </p:cNvSpPr>
          <p:nvPr/>
        </p:nvSpPr>
        <p:spPr bwMode="auto">
          <a:xfrm>
            <a:off x="5835650" y="4643438"/>
            <a:ext cx="1714500" cy="714375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b="1" dirty="0" smtClean="0">
                <a:solidFill>
                  <a:srgbClr val="FFFFFF"/>
                </a:solidFill>
              </a:rPr>
              <a:t>ADAO</a:t>
            </a:r>
          </a:p>
        </p:txBody>
      </p:sp>
      <p:sp>
        <p:nvSpPr>
          <p:cNvPr id="71689" name="Rectangle à coins arrondis 11"/>
          <p:cNvSpPr>
            <a:spLocks noChangeArrowheads="1"/>
          </p:cNvSpPr>
          <p:nvPr/>
        </p:nvSpPr>
        <p:spPr bwMode="auto">
          <a:xfrm>
            <a:off x="3906838" y="4643438"/>
            <a:ext cx="1714500" cy="714375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b="1" dirty="0" err="1" smtClean="0">
                <a:solidFill>
                  <a:srgbClr val="FFFFFF"/>
                </a:solidFill>
              </a:rPr>
              <a:t>Parametric</a:t>
            </a:r>
            <a:endParaRPr lang="fr-FR" altLang="fr-FR" b="1" dirty="0" smtClean="0">
              <a:solidFill>
                <a:srgbClr val="FFFFFF"/>
              </a:solidFill>
            </a:endParaRPr>
          </a:p>
        </p:txBody>
      </p:sp>
      <p:sp>
        <p:nvSpPr>
          <p:cNvPr id="49162" name="Rectangle à coins arrondis 12"/>
          <p:cNvSpPr>
            <a:spLocks noChangeArrowheads="1"/>
          </p:cNvSpPr>
          <p:nvPr/>
        </p:nvSpPr>
        <p:spPr bwMode="auto">
          <a:xfrm>
            <a:off x="1919288" y="4643438"/>
            <a:ext cx="1714500" cy="714375"/>
          </a:xfrm>
          <a:prstGeom prst="roundRect">
            <a:avLst>
              <a:gd name="adj" fmla="val 16667"/>
            </a:avLst>
          </a:prstGeom>
          <a:solidFill>
            <a:srgbClr val="3399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1">
                <a:solidFill>
                  <a:srgbClr val="FFFFFF"/>
                </a:solidFill>
              </a:rPr>
              <a:t>OpenTURNS</a:t>
            </a:r>
          </a:p>
        </p:txBody>
      </p:sp>
      <p:cxnSp>
        <p:nvCxnSpPr>
          <p:cNvPr id="49163" name="Connecteur droit 23"/>
          <p:cNvCxnSpPr>
            <a:cxnSpLocks noChangeShapeType="1"/>
            <a:stCxn id="71689" idx="0"/>
          </p:cNvCxnSpPr>
          <p:nvPr/>
        </p:nvCxnSpPr>
        <p:spPr bwMode="auto">
          <a:xfrm rot="5400000" flipH="1" flipV="1">
            <a:off x="4609306" y="4488657"/>
            <a:ext cx="3095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4" name="Forme 25"/>
          <p:cNvCxnSpPr>
            <a:cxnSpLocks noChangeShapeType="1"/>
            <a:endCxn id="9" idx="2"/>
          </p:cNvCxnSpPr>
          <p:nvPr/>
        </p:nvCxnSpPr>
        <p:spPr bwMode="auto">
          <a:xfrm flipV="1">
            <a:off x="4759325" y="3714750"/>
            <a:ext cx="2098675" cy="61912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9165" name="Connecteur droit 26"/>
          <p:cNvCxnSpPr>
            <a:cxnSpLocks noChangeShapeType="1"/>
          </p:cNvCxnSpPr>
          <p:nvPr/>
        </p:nvCxnSpPr>
        <p:spPr bwMode="auto">
          <a:xfrm flipH="1" flipV="1">
            <a:off x="6478588" y="4333875"/>
            <a:ext cx="0" cy="3095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698" name="Rectangle 57"/>
          <p:cNvSpPr>
            <a:spLocks noChangeArrowheads="1"/>
          </p:cNvSpPr>
          <p:nvPr/>
        </p:nvSpPr>
        <p:spPr bwMode="auto">
          <a:xfrm>
            <a:off x="3902075" y="5429250"/>
            <a:ext cx="1714500" cy="2857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b="1" dirty="0" smtClean="0">
                <a:solidFill>
                  <a:srgbClr val="FFFFFF"/>
                </a:solidFill>
              </a:rPr>
              <a:t>GUI</a:t>
            </a:r>
          </a:p>
        </p:txBody>
      </p:sp>
      <p:sp>
        <p:nvSpPr>
          <p:cNvPr id="71699" name="Rectangle 58"/>
          <p:cNvSpPr>
            <a:spLocks noChangeArrowheads="1"/>
          </p:cNvSpPr>
          <p:nvPr/>
        </p:nvSpPr>
        <p:spPr bwMode="auto">
          <a:xfrm>
            <a:off x="5835650" y="5438775"/>
            <a:ext cx="1714500" cy="2857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b="1" dirty="0" smtClean="0">
                <a:solidFill>
                  <a:srgbClr val="FFFFFF"/>
                </a:solidFill>
              </a:rPr>
              <a:t>GUI</a:t>
            </a:r>
            <a:endParaRPr lang="fr-FR" altLang="fr-FR" b="1" dirty="0">
              <a:solidFill>
                <a:srgbClr val="FFFFFF"/>
              </a:solidFill>
            </a:endParaRPr>
          </a:p>
        </p:txBody>
      </p:sp>
      <p:sp>
        <p:nvSpPr>
          <p:cNvPr id="49168" name="Rectangle 59"/>
          <p:cNvSpPr>
            <a:spLocks noChangeArrowheads="1"/>
          </p:cNvSpPr>
          <p:nvPr/>
        </p:nvSpPr>
        <p:spPr bwMode="auto">
          <a:xfrm>
            <a:off x="1928813" y="5448300"/>
            <a:ext cx="1714500" cy="285750"/>
          </a:xfrm>
          <a:prstGeom prst="rect">
            <a:avLst/>
          </a:prstGeom>
          <a:solidFill>
            <a:srgbClr val="339933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b="1">
                <a:solidFill>
                  <a:srgbClr val="FFFFFF"/>
                </a:solidFill>
              </a:rPr>
              <a:t>GUI</a:t>
            </a:r>
          </a:p>
        </p:txBody>
      </p:sp>
      <p:sp>
        <p:nvSpPr>
          <p:cNvPr id="65" name="Rectangle à coins arrondis 64"/>
          <p:cNvSpPr/>
          <p:nvPr/>
        </p:nvSpPr>
        <p:spPr bwMode="auto">
          <a:xfrm>
            <a:off x="1431925" y="1428750"/>
            <a:ext cx="1714500" cy="714375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/>
          <a:lstStyle/>
          <a:p>
            <a:pPr eaLnBrk="1" hangingPunct="1">
              <a:defRPr/>
            </a:pPr>
            <a:r>
              <a:rPr lang="fr-FR" b="1" dirty="0" err="1">
                <a:solidFill>
                  <a:srgbClr val="FFFFFF"/>
                </a:solidFill>
                <a:latin typeface="+mn-lt"/>
              </a:rPr>
              <a:t>Telemac</a:t>
            </a:r>
            <a:endParaRPr lang="fr-FR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9170" name="Flèche courbée vers la droite 68"/>
          <p:cNvSpPr>
            <a:spLocks noChangeArrowheads="1"/>
          </p:cNvSpPr>
          <p:nvPr/>
        </p:nvSpPr>
        <p:spPr bwMode="auto">
          <a:xfrm>
            <a:off x="1968500" y="2143125"/>
            <a:ext cx="214313" cy="64293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sp>
        <p:nvSpPr>
          <p:cNvPr id="49171" name="Flèche courbée vers la droite 71"/>
          <p:cNvSpPr>
            <a:spLocks noChangeArrowheads="1"/>
          </p:cNvSpPr>
          <p:nvPr/>
        </p:nvSpPr>
        <p:spPr bwMode="auto">
          <a:xfrm rot="10800000">
            <a:off x="2397125" y="2143125"/>
            <a:ext cx="214313" cy="642938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cxnSp>
        <p:nvCxnSpPr>
          <p:cNvPr id="49172" name="Connecteur droit 92"/>
          <p:cNvCxnSpPr>
            <a:cxnSpLocks noChangeShapeType="1"/>
          </p:cNvCxnSpPr>
          <p:nvPr/>
        </p:nvCxnSpPr>
        <p:spPr bwMode="auto">
          <a:xfrm flipV="1">
            <a:off x="2803525" y="4335463"/>
            <a:ext cx="0" cy="30797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Rectangle à coins arrondis 35"/>
          <p:cNvSpPr/>
          <p:nvPr/>
        </p:nvSpPr>
        <p:spPr bwMode="auto">
          <a:xfrm>
            <a:off x="6380163" y="1439863"/>
            <a:ext cx="1714500" cy="71437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 anchorCtr="1"/>
          <a:lstStyle/>
          <a:p>
            <a:pPr eaLnBrk="1" hangingPunct="1">
              <a:defRPr/>
            </a:pPr>
            <a:r>
              <a:rPr lang="fr-FR" b="1" dirty="0">
                <a:solidFill>
                  <a:srgbClr val="FFFFFF"/>
                </a:solidFill>
                <a:latin typeface="+mn-lt"/>
              </a:rPr>
              <a:t>Saturne</a:t>
            </a:r>
          </a:p>
        </p:txBody>
      </p:sp>
      <p:sp>
        <p:nvSpPr>
          <p:cNvPr id="49174" name="Flèche courbée vers la droite 67"/>
          <p:cNvSpPr>
            <a:spLocks noChangeArrowheads="1"/>
          </p:cNvSpPr>
          <p:nvPr/>
        </p:nvSpPr>
        <p:spPr bwMode="auto">
          <a:xfrm>
            <a:off x="6919913" y="2154238"/>
            <a:ext cx="214312" cy="642937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sp>
        <p:nvSpPr>
          <p:cNvPr id="49175" name="Flèche courbée vers la droite 70"/>
          <p:cNvSpPr>
            <a:spLocks noChangeArrowheads="1"/>
          </p:cNvSpPr>
          <p:nvPr/>
        </p:nvSpPr>
        <p:spPr bwMode="auto">
          <a:xfrm rot="10800000">
            <a:off x="7308850" y="2154238"/>
            <a:ext cx="214313" cy="642937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sp>
        <p:nvSpPr>
          <p:cNvPr id="39" name="Rectangle à coins arrondis 63"/>
          <p:cNvSpPr>
            <a:spLocks noChangeArrowheads="1"/>
          </p:cNvSpPr>
          <p:nvPr/>
        </p:nvSpPr>
        <p:spPr bwMode="auto">
          <a:xfrm>
            <a:off x="3906838" y="1452563"/>
            <a:ext cx="1714500" cy="714375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fr-FR" altLang="fr-FR" b="1" smtClean="0">
                <a:solidFill>
                  <a:srgbClr val="FFFFFF"/>
                </a:solidFill>
              </a:rPr>
              <a:t>Code_Aster</a:t>
            </a:r>
          </a:p>
        </p:txBody>
      </p:sp>
      <p:sp>
        <p:nvSpPr>
          <p:cNvPr id="49177" name="Flèche courbée vers la droite 66"/>
          <p:cNvSpPr>
            <a:spLocks noChangeArrowheads="1"/>
          </p:cNvSpPr>
          <p:nvPr/>
        </p:nvSpPr>
        <p:spPr bwMode="auto">
          <a:xfrm>
            <a:off x="4335463" y="2166938"/>
            <a:ext cx="214312" cy="642937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sp>
        <p:nvSpPr>
          <p:cNvPr id="49178" name="Flèche courbée vers la droite 69"/>
          <p:cNvSpPr>
            <a:spLocks noChangeArrowheads="1"/>
          </p:cNvSpPr>
          <p:nvPr/>
        </p:nvSpPr>
        <p:spPr bwMode="auto">
          <a:xfrm rot="10800000">
            <a:off x="4702175" y="2166938"/>
            <a:ext cx="214313" cy="642937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fr-FR" b="1">
              <a:solidFill>
                <a:srgbClr val="005BBB"/>
              </a:solidFill>
            </a:endParaRPr>
          </a:p>
        </p:txBody>
      </p:sp>
      <p:cxnSp>
        <p:nvCxnSpPr>
          <p:cNvPr id="49179" name="Connecteur droit 92"/>
          <p:cNvCxnSpPr>
            <a:cxnSpLocks noChangeShapeType="1"/>
          </p:cNvCxnSpPr>
          <p:nvPr/>
        </p:nvCxnSpPr>
        <p:spPr bwMode="auto">
          <a:xfrm>
            <a:off x="2803525" y="4324350"/>
            <a:ext cx="1960563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73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 err="1"/>
              <a:t>OpenTURNS</a:t>
            </a:r>
            <a:r>
              <a:rPr lang="fr-FR" altLang="fr-FR" dirty="0"/>
              <a:t> : Utilisation de YACS</a:t>
            </a:r>
          </a:p>
        </p:txBody>
      </p:sp>
      <p:pic>
        <p:nvPicPr>
          <p:cNvPr id="55300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74788"/>
            <a:ext cx="8353425" cy="34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354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Résumé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>
                <a:solidFill>
                  <a:schemeClr val="bg1">
                    <a:lumMod val="65000"/>
                  </a:schemeClr>
                </a:solidFill>
              </a:rPr>
              <a:t>SALOME</a:t>
            </a:r>
          </a:p>
          <a:p>
            <a:pPr eaLnBrk="1" hangingPunct="1"/>
            <a:r>
              <a:rPr lang="en-US" altLang="fr-FR" dirty="0" smtClean="0"/>
              <a:t>L’IHM </a:t>
            </a:r>
            <a:r>
              <a:rPr lang="en-US" altLang="fr-FR" dirty="0" err="1" smtClean="0"/>
              <a:t>d’OpenTURNS</a:t>
            </a:r>
            <a:r>
              <a:rPr lang="en-US" altLang="fr-FR" dirty="0" smtClean="0"/>
              <a:t> </a:t>
            </a:r>
            <a:r>
              <a:rPr lang="en-US" altLang="fr-FR" dirty="0" err="1" smtClean="0"/>
              <a:t>dans</a:t>
            </a:r>
            <a:r>
              <a:rPr lang="en-US" altLang="fr-FR" dirty="0" smtClean="0"/>
              <a:t> SALOME </a:t>
            </a:r>
            <a:r>
              <a:rPr lang="en-US" altLang="fr-FR" dirty="0" err="1" smtClean="0"/>
              <a:t>jusqu’en</a:t>
            </a:r>
            <a:r>
              <a:rPr lang="en-US" altLang="fr-FR" dirty="0" smtClean="0"/>
              <a:t> 2014</a:t>
            </a:r>
          </a:p>
          <a:p>
            <a:pPr eaLnBrk="1" hangingPunct="1"/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La nouvelle IHM</a:t>
            </a:r>
          </a:p>
          <a:p>
            <a:pPr eaLnBrk="1" hangingPunct="1"/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Objectifs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pour 2017-2018</a:t>
            </a:r>
          </a:p>
          <a:p>
            <a:pPr eaLnBrk="1" hangingPunct="1"/>
            <a:endParaRPr lang="en-US" alt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28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Interface graphique d’OpenTURNS dans SALOME : jusqu’en 2014</a:t>
            </a:r>
            <a:endParaRPr lang="fr-FR" altLang="fr-FR" dirty="0" smtClean="0"/>
          </a:p>
        </p:txBody>
      </p:sp>
      <p:sp>
        <p:nvSpPr>
          <p:cNvPr id="61443" name="Espace réservé du contenu 10"/>
          <p:cNvSpPr>
            <a:spLocks noGrp="1"/>
          </p:cNvSpPr>
          <p:nvPr>
            <p:ph sz="half" idx="1"/>
          </p:nvPr>
        </p:nvSpPr>
        <p:spPr>
          <a:xfrm>
            <a:off x="431800" y="1302776"/>
            <a:ext cx="7627112" cy="484981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fr-FR" altLang="fr-FR" sz="2400" b="1" dirty="0" smtClean="0"/>
              <a:t>Objectifs jusqu’en 2014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Étude complète réalisée dans une plate-forme unique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Réalisation d’études d’incertitudes sur des schémas de calculs (couplages de codes)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Intégration avec </a:t>
            </a:r>
            <a:r>
              <a:rPr lang="fr-FR" dirty="0" err="1" smtClean="0"/>
              <a:t>OpenTURNS</a:t>
            </a:r>
            <a:r>
              <a:rPr lang="fr-FR" dirty="0" smtClean="0"/>
              <a:t> facilitée pour les codes de calculs déjà intégrés dans </a:t>
            </a:r>
            <a:r>
              <a:rPr lang="fr-FR" dirty="0" err="1" smtClean="0"/>
              <a:t>Salome</a:t>
            </a:r>
            <a:endParaRPr lang="fr-F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err="1" smtClean="0"/>
              <a:t>Parallélisation</a:t>
            </a:r>
            <a:r>
              <a:rPr lang="fr-FR" dirty="0" smtClean="0"/>
              <a:t> et distribution des calculs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 smtClean="0"/>
              <a:t>Possibilité d’intégrer une étude d’incertitudes dans une étude globale comprenant d’autres composants</a:t>
            </a:r>
            <a:endParaRPr lang="fr-FR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90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Interface graphique d’OpenTURNS dans SALOME : jusqu’en 2014</a:t>
            </a:r>
            <a:endParaRPr lang="fr-FR" altLang="fr-FR" dirty="0" smtClean="0"/>
          </a:p>
        </p:txBody>
      </p:sp>
      <p:pic>
        <p:nvPicPr>
          <p:cNvPr id="6" name="Image 5" descr="eficas_otstudy_fu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8243" y="1361610"/>
            <a:ext cx="6575452" cy="5092042"/>
          </a:xfrm>
          <a:prstGeom prst="rect">
            <a:avLst/>
          </a:prstGeom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448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Interface graphique d’OpenTURNS dans SALOME : jusqu’en 2014</a:t>
            </a:r>
            <a:endParaRPr lang="fr-FR" altLang="fr-FR" dirty="0" smtClean="0"/>
          </a:p>
        </p:txBody>
      </p:sp>
      <p:sp>
        <p:nvSpPr>
          <p:cNvPr id="61443" name="Espace réservé du contenu 10"/>
          <p:cNvSpPr>
            <a:spLocks noGrp="1"/>
          </p:cNvSpPr>
          <p:nvPr>
            <p:ph sz="half" idx="1"/>
          </p:nvPr>
        </p:nvSpPr>
        <p:spPr>
          <a:xfrm>
            <a:off x="431800" y="1302776"/>
            <a:ext cx="7627112" cy="5037064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fr-FR" altLang="fr-FR" sz="1800" b="1" dirty="0" smtClean="0"/>
              <a:t>Développement, maintenance et support : Renaud Barate (SINETICS)</a:t>
            </a:r>
          </a:p>
          <a:p>
            <a:pPr marL="0" indent="0" eaLnBrk="1" hangingPunct="1">
              <a:buFontTx/>
              <a:buNone/>
              <a:defRPr/>
            </a:pPr>
            <a:endParaRPr lang="fr-FR" altLang="fr-FR" sz="1800" b="1" dirty="0" smtClean="0"/>
          </a:p>
          <a:p>
            <a:pPr marL="0" indent="0" eaLnBrk="1" hangingPunct="1">
              <a:buFontTx/>
              <a:buNone/>
              <a:defRPr/>
            </a:pPr>
            <a:r>
              <a:rPr lang="fr-FR" altLang="fr-FR" sz="1800" b="1" dirty="0" smtClean="0"/>
              <a:t>Exemple de résultat : </a:t>
            </a:r>
            <a:r>
              <a:rPr lang="fr-FR" sz="1800" dirty="0"/>
              <a:t>Stockage de déchets HA/VL.</a:t>
            </a:r>
            <a:endParaRPr lang="fr-FR" altLang="fr-FR" sz="1800" b="1" dirty="0" smtClean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sz="2000" dirty="0" smtClean="0"/>
              <a:t>Code </a:t>
            </a:r>
            <a:r>
              <a:rPr lang="fr-FR" sz="2000" dirty="0" err="1" smtClean="0"/>
              <a:t>Syrthes</a:t>
            </a:r>
            <a:r>
              <a:rPr lang="fr-FR" sz="2000" dirty="0" smtClean="0"/>
              <a:t> (thermique). Calcul élémentaire : 10 minutes sur 8 processeurs sur une station de travail (</a:t>
            </a:r>
            <a:r>
              <a:rPr lang="fr-FR" sz="2000" dirty="0" err="1" smtClean="0"/>
              <a:t>parallélisation</a:t>
            </a:r>
            <a:r>
              <a:rPr lang="fr-FR" sz="2000" dirty="0" smtClean="0"/>
              <a:t> en mémoire partagée). 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sz="2000" dirty="0" smtClean="0"/>
              <a:t>Calcul </a:t>
            </a:r>
            <a:r>
              <a:rPr lang="fr-FR" sz="2000" dirty="0" err="1" smtClean="0"/>
              <a:t>OpenTURNS</a:t>
            </a:r>
            <a:r>
              <a:rPr lang="fr-FR" sz="2000" dirty="0" smtClean="0"/>
              <a:t> : 6000 calculs élémentaires, environ 8000 heures CPU (jobs de 512 calculs élémentaires sur 32 nœuds)</a:t>
            </a:r>
            <a:endParaRPr lang="fr-FR" altLang="fr-FR" sz="1800" dirty="0" smtClean="0"/>
          </a:p>
          <a:p>
            <a:pPr marL="0" indent="0" eaLnBrk="1" hangingPunct="1">
              <a:buFontTx/>
              <a:buNone/>
              <a:defRPr/>
            </a:pPr>
            <a:endParaRPr lang="fr-FR" altLang="fr-FR" sz="1800" b="1" dirty="0" smtClean="0"/>
          </a:p>
          <a:p>
            <a:pPr marL="0" indent="0" eaLnBrk="1" hangingPunct="1">
              <a:buFontTx/>
              <a:buNone/>
              <a:defRPr/>
            </a:pPr>
            <a:r>
              <a:rPr lang="fr-FR" altLang="fr-FR" sz="1800" b="1" dirty="0" smtClean="0"/>
              <a:t>Limitations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2000" dirty="0" smtClean="0"/>
              <a:t>Pas si simple de connecter un code de calcul SALOME : faire un </a:t>
            </a:r>
            <a:r>
              <a:rPr lang="fr-FR" altLang="fr-FR" sz="2000" dirty="0" err="1" smtClean="0"/>
              <a:t>wrapper</a:t>
            </a:r>
            <a:r>
              <a:rPr lang="fr-FR" altLang="fr-FR" sz="2000" dirty="0" smtClean="0"/>
              <a:t> YACS était nécessaire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2000" dirty="0" smtClean="0"/>
              <a:t>Pas de sorties graphiques directes : écrire un script Python complémentaire était nécessaire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22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smtClean="0"/>
              <a:t>Interface graphique d’OpenTURNS dans SALOME : programme 2015-2018</a:t>
            </a:r>
            <a:endParaRPr lang="fr-FR" altLang="fr-FR" dirty="0" smtClean="0"/>
          </a:p>
        </p:txBody>
      </p:sp>
      <p:sp>
        <p:nvSpPr>
          <p:cNvPr id="61443" name="Espace réservé du contenu 10"/>
          <p:cNvSpPr>
            <a:spLocks noGrp="1"/>
          </p:cNvSpPr>
          <p:nvPr>
            <p:ph sz="half" idx="1"/>
          </p:nvPr>
        </p:nvSpPr>
        <p:spPr>
          <a:xfrm>
            <a:off x="431800" y="1302776"/>
            <a:ext cx="7627112" cy="484981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fr-FR" altLang="fr-FR" sz="1800" b="1" dirty="0" smtClean="0"/>
              <a:t>Objectifs 2015-2016 (LP 2016)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 smtClean="0"/>
              <a:t>Faciliter la diffusion grâce aux formations : fournir un outil simple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 err="1" smtClean="0"/>
              <a:t>Wrapper</a:t>
            </a:r>
            <a:r>
              <a:rPr lang="fr-FR" altLang="fr-FR" sz="1800" dirty="0" smtClean="0"/>
              <a:t> automatique : nouvelle interface de YACS (SINETICS) en 2014-2015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 smtClean="0"/>
              <a:t>Graphiques « classiques » pour analyser les résultats de l’étude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 smtClean="0"/>
              <a:t>Utiliser la puissance de </a:t>
            </a:r>
            <a:r>
              <a:rPr lang="fr-FR" altLang="fr-FR" sz="1800" dirty="0" err="1" smtClean="0"/>
              <a:t>Paravis</a:t>
            </a:r>
            <a:r>
              <a:rPr lang="fr-FR" altLang="fr-FR" sz="1800" dirty="0" smtClean="0"/>
              <a:t> pour la visualisation avancée</a:t>
            </a:r>
          </a:p>
          <a:p>
            <a:pPr marL="0" indent="0" eaLnBrk="1" hangingPunct="1">
              <a:buFontTx/>
              <a:buNone/>
              <a:defRPr/>
            </a:pPr>
            <a:endParaRPr lang="fr-FR" altLang="fr-FR" sz="1800" b="1" dirty="0" smtClean="0"/>
          </a:p>
          <a:p>
            <a:pPr marL="0" indent="0" eaLnBrk="1" hangingPunct="1">
              <a:buFontTx/>
              <a:buNone/>
              <a:defRPr/>
            </a:pPr>
            <a:r>
              <a:rPr lang="fr-FR" altLang="fr-FR" sz="1800" b="1" dirty="0" smtClean="0"/>
              <a:t>Implémentation</a:t>
            </a:r>
            <a:endParaRPr lang="fr-FR" altLang="fr-FR" sz="1800" b="1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/>
              <a:t>Générique : pas spécifique à une application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/>
              <a:t>« Basique » : toutes les méthodes de base de ABCC’</a:t>
            </a:r>
          </a:p>
          <a:p>
            <a:pPr marL="0" indent="0" eaLnBrk="1" hangingPunct="1">
              <a:buFontTx/>
              <a:buNone/>
              <a:defRPr/>
            </a:pPr>
            <a:endParaRPr lang="fr-FR" altLang="fr-FR" sz="1800" b="1" dirty="0" smtClean="0"/>
          </a:p>
          <a:p>
            <a:pPr marL="0" indent="0" eaLnBrk="1" hangingPunct="1">
              <a:buFontTx/>
              <a:buNone/>
              <a:defRPr/>
            </a:pPr>
            <a:r>
              <a:rPr lang="fr-FR" altLang="fr-FR" sz="1800" b="1" dirty="0" smtClean="0"/>
              <a:t>Objectifs 2017-2018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 smtClean="0"/>
              <a:t>Aider les utilisateurs pour utiliser </a:t>
            </a:r>
            <a:r>
              <a:rPr lang="fr-FR" altLang="fr-FR" sz="1800" dirty="0" err="1" smtClean="0"/>
              <a:t>OpenTURNS</a:t>
            </a:r>
            <a:r>
              <a:rPr lang="fr-FR" altLang="fr-FR" sz="1800" dirty="0" smtClean="0"/>
              <a:t> et ADAO ?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 smtClean="0"/>
              <a:t>Propager les incertitudes à travers les codes non connectés à SALOME : SALOME-UQ et les codes 0D-1D ?</a:t>
            </a:r>
            <a:endParaRPr lang="fr-FR" altLang="fr-FR" sz="18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414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 smtClean="0"/>
              <a:t>Pourquoi? Pour qui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Importance de l’</a:t>
            </a:r>
            <a:r>
              <a:rPr lang="fr-FR" dirty="0" smtClean="0">
                <a:solidFill>
                  <a:schemeClr val="bg2"/>
                </a:solidFill>
              </a:rPr>
              <a:t>ergonomie</a:t>
            </a:r>
            <a:r>
              <a:rPr lang="fr-FR" dirty="0" smtClean="0"/>
              <a:t> pour la diffusion de l’outil </a:t>
            </a:r>
            <a:r>
              <a:rPr lang="fr-FR" dirty="0" err="1" smtClean="0"/>
              <a:t>OpenTURNS</a:t>
            </a:r>
            <a:r>
              <a:rPr lang="fr-FR" dirty="0" smtClean="0"/>
              <a:t>…et des méthodes « Incertitudes »</a:t>
            </a:r>
          </a:p>
          <a:p>
            <a:pPr lvl="1"/>
            <a:r>
              <a:rPr lang="fr-FR" dirty="0" smtClean="0"/>
              <a:t>Notamment auprès des </a:t>
            </a:r>
            <a:r>
              <a:rPr lang="fr-FR" dirty="0" smtClean="0">
                <a:solidFill>
                  <a:schemeClr val="bg2"/>
                </a:solidFill>
              </a:rPr>
              <a:t>ingénieries </a:t>
            </a:r>
          </a:p>
          <a:p>
            <a:pPr lvl="1"/>
            <a:r>
              <a:rPr lang="fr-FR" dirty="0" smtClean="0"/>
              <a:t>Besoin croissant des métiers </a:t>
            </a: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>
                <a:solidFill>
                  <a:schemeClr val="bg2"/>
                </a:solidFill>
                <a:sym typeface="Wingdings" panose="05000000000000000000" pitchFamily="2" charset="2"/>
              </a:rPr>
              <a:t>rendre autonome sur les « basiques »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Objectifs : </a:t>
            </a:r>
          </a:p>
          <a:p>
            <a:pPr lvl="1"/>
            <a:r>
              <a:rPr lang="fr-FR" dirty="0" smtClean="0"/>
              <a:t>Développer une interface graphique </a:t>
            </a:r>
            <a:r>
              <a:rPr lang="fr-FR" dirty="0" smtClean="0">
                <a:solidFill>
                  <a:schemeClr val="bg2"/>
                </a:solidFill>
              </a:rPr>
              <a:t>générique (les basiques de « A-B-C-C’ »)</a:t>
            </a:r>
          </a:p>
          <a:p>
            <a:pPr lvl="1"/>
            <a:r>
              <a:rPr lang="fr-FR" dirty="0"/>
              <a:t>Dans l’environnement d’études </a:t>
            </a:r>
            <a:r>
              <a:rPr lang="fr-FR" dirty="0" err="1">
                <a:solidFill>
                  <a:schemeClr val="bg2"/>
                </a:solidFill>
              </a:rPr>
              <a:t>Salome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/>
              <a:t>dans un premier temps (physique des champs</a:t>
            </a:r>
            <a:r>
              <a:rPr lang="fr-FR" dirty="0" smtClean="0"/>
              <a:t>)</a:t>
            </a:r>
            <a:endParaRPr lang="fr-FR" dirty="0" smtClean="0">
              <a:solidFill>
                <a:schemeClr val="bg2"/>
              </a:solidFill>
            </a:endParaRPr>
          </a:p>
          <a:p>
            <a:pPr lvl="1"/>
            <a:r>
              <a:rPr lang="fr-FR" dirty="0" smtClean="0">
                <a:solidFill>
                  <a:schemeClr val="bg2"/>
                </a:solidFill>
              </a:rPr>
              <a:t>Adaptée aux différents profils utilisateurs </a:t>
            </a:r>
            <a:r>
              <a:rPr lang="fr-FR" dirty="0" smtClean="0"/>
              <a:t>(ingénierie, R&amp;D, R&amp;D spécialiste incertitudes) 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1379476" y="5120205"/>
          <a:ext cx="1323543" cy="1503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r:id="rId4" imgW="2161905" imgH="2971429" progId="PBrush">
                  <p:embed/>
                </p:oleObj>
              </mc:Choice>
              <mc:Fallback>
                <p:oleObj r:id="rId4" imgW="2161905" imgH="297142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476" y="5120205"/>
                        <a:ext cx="1323543" cy="15033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4"/>
          <p:cNvPicPr>
            <a:picLocks noChangeAspect="1" noChangeArrowheads="1"/>
          </p:cNvPicPr>
          <p:nvPr/>
        </p:nvPicPr>
        <p:blipFill>
          <a:blip r:embed="rId6" cstate="print"/>
          <a:srcRect l="13559" b="5486"/>
          <a:stretch>
            <a:fillRect/>
          </a:stretch>
        </p:blipFill>
        <p:spPr bwMode="auto">
          <a:xfrm>
            <a:off x="161380" y="4782604"/>
            <a:ext cx="1311999" cy="960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Image 8" descr="LNHE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90515" y="4957753"/>
            <a:ext cx="2292556" cy="1274132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75469" y="4894886"/>
            <a:ext cx="2039931" cy="1590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ZoneTexte 10"/>
          <p:cNvSpPr txBox="1"/>
          <p:nvPr/>
        </p:nvSpPr>
        <p:spPr>
          <a:xfrm>
            <a:off x="3890515" y="6015649"/>
            <a:ext cx="196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smtClean="0">
                <a:solidFill>
                  <a:schemeClr val="bg2"/>
                </a:solidFill>
              </a:rPr>
              <a:t>Etude hydraulique</a:t>
            </a:r>
            <a:endParaRPr lang="fr-FR" sz="1600" b="1" dirty="0">
              <a:solidFill>
                <a:schemeClr val="bg2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31800" y="5743022"/>
            <a:ext cx="9771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100" b="1" dirty="0" smtClean="0">
                <a:solidFill>
                  <a:schemeClr val="bg2"/>
                </a:solidFill>
              </a:rPr>
              <a:t>Courbes de fragilité sismiques</a:t>
            </a:r>
            <a:endParaRPr lang="fr-FR" sz="1100" b="1" dirty="0">
              <a:solidFill>
                <a:schemeClr val="bg2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931953" y="6280538"/>
            <a:ext cx="1656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2"/>
                </a:solidFill>
              </a:rPr>
              <a:t>Utilisations MRI</a:t>
            </a:r>
            <a:endParaRPr lang="fr-FR" sz="1400" b="1" dirty="0">
              <a:solidFill>
                <a:schemeClr val="bg2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239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 smtClean="0"/>
              <a:t>Interface graphique d’</a:t>
            </a:r>
            <a:r>
              <a:rPr lang="fr-FR" altLang="fr-FR" dirty="0" err="1" smtClean="0"/>
              <a:t>OpenTURNS</a:t>
            </a:r>
            <a:r>
              <a:rPr lang="fr-FR" altLang="fr-FR" dirty="0" smtClean="0"/>
              <a:t> dans SALOME : moyens et calendrier pour 2014-2018</a:t>
            </a:r>
          </a:p>
        </p:txBody>
      </p:sp>
      <p:sp>
        <p:nvSpPr>
          <p:cNvPr id="61443" name="Espace réservé du contenu 10"/>
          <p:cNvSpPr>
            <a:spLocks noGrp="1"/>
          </p:cNvSpPr>
          <p:nvPr>
            <p:ph sz="half" idx="1"/>
          </p:nvPr>
        </p:nvSpPr>
        <p:spPr>
          <a:xfrm>
            <a:off x="431800" y="1302776"/>
            <a:ext cx="7627112" cy="4849812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fr-FR" altLang="fr-FR" sz="1800" b="1" dirty="0" smtClean="0"/>
              <a:t>Moyens</a:t>
            </a:r>
            <a:endParaRPr lang="fr-FR" altLang="fr-FR" sz="1800" b="1" dirty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 err="1"/>
              <a:t>Co-Propriété</a:t>
            </a:r>
            <a:r>
              <a:rPr lang="fr-FR" altLang="fr-FR" sz="1800" dirty="0"/>
              <a:t> </a:t>
            </a:r>
            <a:r>
              <a:rPr lang="fr-FR" altLang="fr-FR" sz="1800" dirty="0" err="1"/>
              <a:t>Phiméca</a:t>
            </a:r>
            <a:r>
              <a:rPr lang="fr-FR" altLang="fr-FR" sz="1800" dirty="0"/>
              <a:t>-EDF (50-50)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/>
              <a:t>Licence LGPL</a:t>
            </a:r>
          </a:p>
          <a:p>
            <a:pPr marL="0" indent="0" eaLnBrk="1" hangingPunct="1">
              <a:buFontTx/>
              <a:buNone/>
              <a:defRPr/>
            </a:pPr>
            <a:endParaRPr lang="fr-FR" altLang="fr-FR" sz="1800" b="1" dirty="0" smtClean="0"/>
          </a:p>
          <a:p>
            <a:pPr marL="0" indent="0" eaLnBrk="1" hangingPunct="1">
              <a:buFontTx/>
              <a:buNone/>
              <a:defRPr/>
            </a:pPr>
            <a:r>
              <a:rPr lang="fr-FR" altLang="fr-FR" sz="1800" b="1" dirty="0" smtClean="0"/>
              <a:t>Calendrier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 smtClean="0"/>
              <a:t>Eté 2014 : stage de Yan </a:t>
            </a:r>
            <a:r>
              <a:rPr lang="fr-FR" altLang="fr-FR" sz="1800" dirty="0" err="1" smtClean="0"/>
              <a:t>Descoubes</a:t>
            </a:r>
            <a:r>
              <a:rPr lang="fr-FR" altLang="fr-FR" sz="1800" dirty="0" smtClean="0"/>
              <a:t>. Comparaison entre </a:t>
            </a:r>
            <a:r>
              <a:rPr lang="fr-FR" altLang="fr-FR" sz="1800" dirty="0" err="1" smtClean="0"/>
              <a:t>PhimécaSoft</a:t>
            </a:r>
            <a:r>
              <a:rPr lang="fr-FR" altLang="fr-FR" sz="1800" dirty="0" smtClean="0"/>
              <a:t> (</a:t>
            </a:r>
            <a:r>
              <a:rPr lang="fr-FR" altLang="fr-FR" sz="1800" dirty="0" err="1" smtClean="0"/>
              <a:t>Phiméca</a:t>
            </a:r>
            <a:r>
              <a:rPr lang="fr-FR" altLang="fr-FR" sz="1800" dirty="0" smtClean="0"/>
              <a:t>) et Crystal Ball (Oracle)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 smtClean="0"/>
              <a:t>Eté 2015 : Développement d’une architecture C++/</a:t>
            </a:r>
            <a:r>
              <a:rPr lang="fr-FR" altLang="fr-FR" sz="1800" dirty="0" err="1" smtClean="0"/>
              <a:t>Qt</a:t>
            </a:r>
            <a:r>
              <a:rPr lang="fr-FR" altLang="fr-FR" sz="1800" dirty="0" smtClean="0"/>
              <a:t> par </a:t>
            </a:r>
            <a:r>
              <a:rPr lang="fr-FR" altLang="fr-FR" sz="1800" dirty="0" err="1" smtClean="0"/>
              <a:t>Phiméca</a:t>
            </a:r>
            <a:endParaRPr lang="fr-FR" altLang="fr-FR" sz="1800" dirty="0" smtClean="0"/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/>
              <a:t>Hiver-Printemps 2015 : revue des besoins utilisateurs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 smtClean="0"/>
              <a:t>Automne 2015 – Printemps 2016 : Développement de la v1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1800" dirty="0" smtClean="0"/>
              <a:t>2016-2018 : Développement de la v2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721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altLang="fr-FR" dirty="0" smtClean="0"/>
              <a:t>Interface graphique d’</a:t>
            </a:r>
            <a:r>
              <a:rPr lang="fr-FR" altLang="fr-FR" dirty="0" err="1" smtClean="0"/>
              <a:t>OpenTURNS</a:t>
            </a:r>
            <a:r>
              <a:rPr lang="fr-FR" altLang="fr-FR" dirty="0" smtClean="0"/>
              <a:t> dans SALOME : budget 2015-2018</a:t>
            </a:r>
          </a:p>
        </p:txBody>
      </p:sp>
      <p:sp>
        <p:nvSpPr>
          <p:cNvPr id="61443" name="Espace réservé du contenu 10"/>
          <p:cNvSpPr>
            <a:spLocks noGrp="1"/>
          </p:cNvSpPr>
          <p:nvPr>
            <p:ph sz="half" idx="1"/>
          </p:nvPr>
        </p:nvSpPr>
        <p:spPr>
          <a:xfrm>
            <a:off x="431800" y="1302776"/>
            <a:ext cx="7627112" cy="484981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fr-FR" altLang="fr-FR" sz="2000" b="1" dirty="0" smtClean="0"/>
              <a:t>Budget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2000" dirty="0" smtClean="0"/>
              <a:t>Achats à </a:t>
            </a:r>
            <a:r>
              <a:rPr lang="fr-FR" altLang="fr-FR" sz="2000" dirty="0" err="1" smtClean="0"/>
              <a:t>Phiméca</a:t>
            </a:r>
            <a:endParaRPr lang="fr-FR" altLang="fr-FR" sz="2000" dirty="0" smtClean="0"/>
          </a:p>
          <a:p>
            <a:pPr lvl="1" eaLnBrk="1" hangingPunct="1">
              <a:buFont typeface="Courier New" panose="02070309020205020404" pitchFamily="49" charset="0"/>
              <a:buChar char="o"/>
              <a:defRPr/>
            </a:pPr>
            <a:r>
              <a:rPr lang="fr-FR" altLang="fr-FR" sz="2000" dirty="0" smtClean="0"/>
              <a:t>Architecture : Juillet 2015, ~ 18 KE</a:t>
            </a:r>
          </a:p>
          <a:p>
            <a:pPr lvl="1" eaLnBrk="1" hangingPunct="1">
              <a:buFont typeface="Courier New" panose="02070309020205020404" pitchFamily="49" charset="0"/>
              <a:buChar char="o"/>
              <a:defRPr/>
            </a:pPr>
            <a:r>
              <a:rPr lang="fr-FR" altLang="fr-FR" sz="2000" dirty="0" smtClean="0"/>
              <a:t>V1 : Septembre 2015, 80 KE</a:t>
            </a:r>
          </a:p>
          <a:p>
            <a:pPr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sz="2000" dirty="0" smtClean="0"/>
              <a:t>Partenariat EDF – </a:t>
            </a:r>
            <a:r>
              <a:rPr lang="fr-FR" altLang="fr-FR" sz="2000" dirty="0" err="1" smtClean="0"/>
              <a:t>Phiméca</a:t>
            </a:r>
            <a:r>
              <a:rPr lang="fr-FR" altLang="fr-FR" sz="2000" dirty="0" smtClean="0"/>
              <a:t> 2016-2018</a:t>
            </a:r>
          </a:p>
          <a:p>
            <a:pPr lvl="1" eaLnBrk="1" hangingPunct="1">
              <a:buFont typeface="Courier New" panose="02070309020205020404" pitchFamily="49" charset="0"/>
              <a:buChar char="o"/>
              <a:defRPr/>
            </a:pPr>
            <a:r>
              <a:rPr lang="fr-FR" altLang="fr-FR" sz="2000" dirty="0" smtClean="0"/>
              <a:t>Coût total : 470 KE</a:t>
            </a:r>
          </a:p>
          <a:p>
            <a:pPr lvl="1" eaLnBrk="1" hangingPunct="1">
              <a:buFont typeface="Courier New" panose="02070309020205020404" pitchFamily="49" charset="0"/>
              <a:buChar char="o"/>
              <a:defRPr/>
            </a:pPr>
            <a:r>
              <a:rPr lang="fr-FR" altLang="fr-FR" sz="2000" dirty="0" smtClean="0"/>
              <a:t>Contribution EDF (51%) : 240 KE</a:t>
            </a:r>
          </a:p>
          <a:p>
            <a:pPr lvl="2" eaLnBrk="1" hangingPunct="1">
              <a:buFont typeface="Arial" panose="020B0604020202020204" pitchFamily="34" charset="0"/>
              <a:buChar char="•"/>
              <a:defRPr/>
            </a:pPr>
            <a:r>
              <a:rPr lang="fr-FR" altLang="fr-FR" dirty="0" smtClean="0"/>
              <a:t>Dont versement de EDF à </a:t>
            </a:r>
            <a:r>
              <a:rPr lang="fr-FR" altLang="fr-FR" dirty="0" err="1" smtClean="0"/>
              <a:t>Phiméca</a:t>
            </a:r>
            <a:r>
              <a:rPr lang="fr-FR" altLang="fr-FR" dirty="0" smtClean="0"/>
              <a:t> : 100 KE</a:t>
            </a:r>
          </a:p>
          <a:p>
            <a:pPr lvl="1" eaLnBrk="1" hangingPunct="1">
              <a:buFont typeface="Courier New" panose="02070309020205020404" pitchFamily="49" charset="0"/>
              <a:buChar char="o"/>
              <a:defRPr/>
            </a:pPr>
            <a:r>
              <a:rPr lang="fr-FR" altLang="fr-FR" sz="2000" dirty="0" smtClean="0"/>
              <a:t>Contribution </a:t>
            </a:r>
            <a:r>
              <a:rPr lang="fr-FR" altLang="fr-FR" sz="2000" dirty="0" err="1" smtClean="0"/>
              <a:t>Phiméca</a:t>
            </a:r>
            <a:r>
              <a:rPr lang="fr-FR" altLang="fr-FR" sz="2000" dirty="0" smtClean="0"/>
              <a:t> (49%) : 230 KE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943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Résumé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>
                <a:solidFill>
                  <a:schemeClr val="bg1">
                    <a:lumMod val="65000"/>
                  </a:schemeClr>
                </a:solidFill>
              </a:rPr>
              <a:t>SALOME</a:t>
            </a:r>
          </a:p>
          <a:p>
            <a:pPr eaLnBrk="1" hangingPunct="1"/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L’IHM </a:t>
            </a:r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d’OpenTURNS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dans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SALOME </a:t>
            </a:r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jusqu’en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2014</a:t>
            </a:r>
          </a:p>
          <a:p>
            <a:pPr eaLnBrk="1" hangingPunct="1"/>
            <a:r>
              <a:rPr lang="en-US" altLang="fr-FR" dirty="0"/>
              <a:t>La nouvelle IHM</a:t>
            </a:r>
          </a:p>
          <a:p>
            <a:pPr eaLnBrk="1" hangingPunct="1"/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Objectifs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pour 2017-2018</a:t>
            </a:r>
          </a:p>
          <a:p>
            <a:pPr eaLnBrk="1" hangingPunct="1"/>
            <a:endParaRPr lang="en-US" alt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117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>
                <a:solidFill>
                  <a:srgbClr val="FF7E0C"/>
                </a:solidFill>
                <a:latin typeface="SFSS1095"/>
              </a:rPr>
              <a:t>IHM : installation </a:t>
            </a:r>
            <a:r>
              <a:rPr lang="fr-FR" altLang="fr-FR" sz="2800" dirty="0" smtClean="0">
                <a:solidFill>
                  <a:srgbClr val="FF7E0C"/>
                </a:solidFill>
                <a:latin typeface="SFSS1095"/>
              </a:rPr>
              <a:t>sur Calibre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1800" y="1474788"/>
            <a:ext cx="8405813" cy="2851567"/>
          </a:xfrm>
        </p:spPr>
        <p:txBody>
          <a:bodyPr/>
          <a:lstStyle/>
          <a:p>
            <a:r>
              <a:rPr lang="fr-FR" sz="2000" dirty="0" smtClean="0"/>
              <a:t>Diffusée dans la version de </a:t>
            </a:r>
            <a:r>
              <a:rPr lang="fr-FR" sz="2000" dirty="0" err="1" smtClean="0"/>
              <a:t>Salome</a:t>
            </a:r>
            <a:r>
              <a:rPr lang="fr-FR" sz="2000" dirty="0" smtClean="0"/>
              <a:t> d’avril 2016</a:t>
            </a:r>
          </a:p>
          <a:p>
            <a:r>
              <a:rPr lang="fr-FR" sz="2000" dirty="0" smtClean="0"/>
              <a:t>Version 7.8 : les deux modules </a:t>
            </a:r>
            <a:r>
              <a:rPr lang="fr-FR" sz="2000" dirty="0" err="1" smtClean="0"/>
              <a:t>OpenTURNS</a:t>
            </a:r>
            <a:r>
              <a:rPr lang="fr-FR" sz="2000" dirty="0" smtClean="0"/>
              <a:t> seront diffusés</a:t>
            </a:r>
          </a:p>
          <a:p>
            <a:r>
              <a:rPr lang="fr-FR" sz="2000" dirty="0" err="1" smtClean="0"/>
              <a:t>Evalyfx</a:t>
            </a:r>
            <a:r>
              <a:rPr lang="fr-FR" sz="2000" dirty="0" smtClean="0"/>
              <a:t> ne permet aujourd’hui de ne lancer les calculs qu’en local</a:t>
            </a:r>
          </a:p>
          <a:p>
            <a:r>
              <a:rPr lang="fr-FR" sz="2000" dirty="0" smtClean="0"/>
              <a:t>La version de </a:t>
            </a:r>
            <a:r>
              <a:rPr lang="fr-FR" sz="2000" dirty="0" err="1" smtClean="0"/>
              <a:t>Salome-Meca</a:t>
            </a:r>
            <a:r>
              <a:rPr lang="fr-FR" sz="2000" dirty="0" smtClean="0"/>
              <a:t> 2016 ne contiendra que l’ancien module</a:t>
            </a:r>
          </a:p>
          <a:p>
            <a:pPr lvl="1"/>
            <a:r>
              <a:rPr lang="fr-FR" sz="2000" dirty="0" smtClean="0"/>
              <a:t>A ce jour, Aster n’est pas adapté pour l’utilisation du module </a:t>
            </a:r>
            <a:r>
              <a:rPr lang="fr-FR" sz="2000" dirty="0" err="1" smtClean="0"/>
              <a:t>Evalyfx</a:t>
            </a:r>
            <a:r>
              <a:rPr lang="fr-FR" sz="2000" dirty="0" smtClean="0"/>
              <a:t> (études paramétriques)</a:t>
            </a:r>
          </a:p>
          <a:p>
            <a:pPr lvl="1"/>
            <a:r>
              <a:rPr lang="fr-FR" sz="2000" dirty="0" smtClean="0"/>
              <a:t>Dès octobre 2016, une solution provisoire permettra de combler, en attendant 2018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621856" y="4714137"/>
            <a:ext cx="807174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3365004" y="4456376"/>
            <a:ext cx="0" cy="10498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6029300" y="4456376"/>
            <a:ext cx="0" cy="1049849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1636812" y="4426105"/>
            <a:ext cx="1224136" cy="24622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 smtClean="0"/>
              <a:t>2016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445124" y="4426105"/>
            <a:ext cx="1224136" cy="24622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 smtClean="0"/>
              <a:t>2017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7109420" y="4426105"/>
            <a:ext cx="1224136" cy="24622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600" dirty="0" smtClean="0"/>
              <a:t>2018</a:t>
            </a:r>
          </a:p>
        </p:txBody>
      </p:sp>
      <p:sp>
        <p:nvSpPr>
          <p:cNvPr id="26" name="TextBox 11"/>
          <p:cNvSpPr txBox="1"/>
          <p:nvPr/>
        </p:nvSpPr>
        <p:spPr>
          <a:xfrm>
            <a:off x="988740" y="4816430"/>
            <a:ext cx="2448271" cy="1857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>
              <a:defRPr/>
            </a:pPr>
            <a:endParaRPr lang="fr-FR" dirty="0" smtClean="0"/>
          </a:p>
        </p:txBody>
      </p:sp>
      <p:sp>
        <p:nvSpPr>
          <p:cNvPr id="24" name="ZoneTexte 23"/>
          <p:cNvSpPr txBox="1"/>
          <p:nvPr/>
        </p:nvSpPr>
        <p:spPr>
          <a:xfrm>
            <a:off x="1680168" y="4817503"/>
            <a:ext cx="964756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b="1" dirty="0" smtClean="0"/>
              <a:t>v1</a:t>
            </a:r>
          </a:p>
        </p:txBody>
      </p:sp>
      <p:sp>
        <p:nvSpPr>
          <p:cNvPr id="27" name="TextBox 11"/>
          <p:cNvSpPr txBox="1"/>
          <p:nvPr/>
        </p:nvSpPr>
        <p:spPr>
          <a:xfrm>
            <a:off x="3509020" y="4816431"/>
            <a:ext cx="2304505" cy="1857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>
              <a:defRPr/>
            </a:pPr>
            <a:endParaRPr lang="fr-FR" dirty="0" smtClean="0"/>
          </a:p>
        </p:txBody>
      </p:sp>
      <p:sp>
        <p:nvSpPr>
          <p:cNvPr id="28" name="ZoneTexte 27"/>
          <p:cNvSpPr txBox="1"/>
          <p:nvPr/>
        </p:nvSpPr>
        <p:spPr>
          <a:xfrm>
            <a:off x="3552379" y="4817503"/>
            <a:ext cx="2261146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200" b="1" dirty="0" smtClean="0"/>
              <a:t>V2 : </a:t>
            </a:r>
            <a:r>
              <a:rPr lang="fr-FR" sz="1200" b="1" dirty="0" err="1" smtClean="0"/>
              <a:t>refactoring</a:t>
            </a:r>
            <a:r>
              <a:rPr lang="fr-FR" sz="1200" b="1" dirty="0" smtClean="0"/>
              <a:t> + </a:t>
            </a:r>
            <a:r>
              <a:rPr lang="fr-FR" sz="1200" b="1" dirty="0" err="1" smtClean="0"/>
              <a:t>ParaVIS</a:t>
            </a:r>
            <a:endParaRPr lang="fr-FR" sz="1200" b="1" dirty="0" smtClean="0"/>
          </a:p>
        </p:txBody>
      </p:sp>
      <p:sp>
        <p:nvSpPr>
          <p:cNvPr id="29" name="TextBox 11"/>
          <p:cNvSpPr txBox="1"/>
          <p:nvPr/>
        </p:nvSpPr>
        <p:spPr>
          <a:xfrm>
            <a:off x="5856883" y="4816431"/>
            <a:ext cx="2980730" cy="1820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>
              <a:defRPr/>
            </a:pPr>
            <a:endParaRPr lang="fr-FR" dirty="0" smtClean="0"/>
          </a:p>
        </p:txBody>
      </p:sp>
      <p:sp>
        <p:nvSpPr>
          <p:cNvPr id="30" name="ZoneTexte 29"/>
          <p:cNvSpPr txBox="1"/>
          <p:nvPr/>
        </p:nvSpPr>
        <p:spPr>
          <a:xfrm>
            <a:off x="5957292" y="4817503"/>
            <a:ext cx="2736304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fr-FR" sz="1200" b="1" dirty="0" smtClean="0"/>
              <a:t>V3 : outil complet OT-</a:t>
            </a:r>
            <a:r>
              <a:rPr lang="fr-FR" sz="1200" b="1" dirty="0" err="1" smtClean="0"/>
              <a:t>ParaVIS</a:t>
            </a:r>
            <a:r>
              <a:rPr lang="fr-FR" sz="1200" b="1" dirty="0" smtClean="0"/>
              <a:t>-ADAO</a:t>
            </a:r>
          </a:p>
        </p:txBody>
      </p:sp>
      <p:sp>
        <p:nvSpPr>
          <p:cNvPr id="32" name="TextBox 18"/>
          <p:cNvSpPr txBox="1"/>
          <p:nvPr/>
        </p:nvSpPr>
        <p:spPr>
          <a:xfrm>
            <a:off x="1132756" y="5074176"/>
            <a:ext cx="820741" cy="185887"/>
          </a:xfrm>
          <a:prstGeom prst="rect">
            <a:avLst/>
          </a:prstGeom>
          <a:solidFill>
            <a:srgbClr val="FE5815">
              <a:lumMod val="20000"/>
              <a:lumOff val="80000"/>
            </a:srgb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Local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24644" y="4817503"/>
            <a:ext cx="647822" cy="1846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fr-FR" sz="1200" dirty="0" smtClean="0"/>
              <a:t>IHM OT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124644" y="5074177"/>
            <a:ext cx="647822" cy="184666"/>
          </a:xfrm>
          <a:prstGeom prst="rect">
            <a:avLst/>
          </a:prstGeom>
          <a:solidFill>
            <a:srgbClr val="FFDED0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fr-FR" sz="1200" b="1" kern="0" dirty="0" err="1" smtClean="0"/>
              <a:t>EvalYfX</a:t>
            </a:r>
            <a:endParaRPr lang="fr-FR" sz="1200" b="1" kern="0" dirty="0" smtClean="0"/>
          </a:p>
        </p:txBody>
      </p:sp>
      <p:sp>
        <p:nvSpPr>
          <p:cNvPr id="36" name="ZoneTexte 35"/>
          <p:cNvSpPr txBox="1"/>
          <p:nvPr/>
        </p:nvSpPr>
        <p:spPr>
          <a:xfrm>
            <a:off x="124644" y="5321559"/>
            <a:ext cx="647822" cy="184666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fr-FR" sz="1200" b="1" dirty="0" err="1" smtClean="0"/>
              <a:t>Salome</a:t>
            </a:r>
            <a:endParaRPr lang="fr-FR" sz="1200" b="1" dirty="0" smtClean="0"/>
          </a:p>
        </p:txBody>
      </p:sp>
      <p:sp>
        <p:nvSpPr>
          <p:cNvPr id="37" name="ZoneTexte 36"/>
          <p:cNvSpPr txBox="1"/>
          <p:nvPr/>
        </p:nvSpPr>
        <p:spPr>
          <a:xfrm>
            <a:off x="124643" y="5578233"/>
            <a:ext cx="1080121" cy="184666"/>
          </a:xfrm>
          <a:prstGeom prst="rect">
            <a:avLst/>
          </a:prstGeom>
          <a:solidFill>
            <a:schemeClr val="accent2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lang="fr-FR" sz="1200" b="1" dirty="0" err="1" smtClean="0"/>
              <a:t>Salome-Meca</a:t>
            </a:r>
            <a:endParaRPr lang="fr-FR" sz="1200" b="1" dirty="0" smtClean="0"/>
          </a:p>
        </p:txBody>
      </p:sp>
      <p:sp>
        <p:nvSpPr>
          <p:cNvPr id="38" name="ZoneTexte 37"/>
          <p:cNvSpPr txBox="1"/>
          <p:nvPr/>
        </p:nvSpPr>
        <p:spPr>
          <a:xfrm>
            <a:off x="844724" y="5938273"/>
            <a:ext cx="86409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dirty="0" smtClean="0"/>
              <a:t>05/2016</a:t>
            </a:r>
          </a:p>
        </p:txBody>
      </p:sp>
      <p:sp>
        <p:nvSpPr>
          <p:cNvPr id="39" name="TextBox 18"/>
          <p:cNvSpPr txBox="1"/>
          <p:nvPr/>
        </p:nvSpPr>
        <p:spPr>
          <a:xfrm>
            <a:off x="1276772" y="5320338"/>
            <a:ext cx="820741" cy="185887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7.8</a:t>
            </a:r>
          </a:p>
        </p:txBody>
      </p:sp>
      <p:sp>
        <p:nvSpPr>
          <p:cNvPr id="40" name="TextBox 18"/>
          <p:cNvSpPr txBox="1"/>
          <p:nvPr/>
        </p:nvSpPr>
        <p:spPr>
          <a:xfrm>
            <a:off x="2860948" y="5320338"/>
            <a:ext cx="820741" cy="185887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8.1</a:t>
            </a:r>
          </a:p>
        </p:txBody>
      </p:sp>
      <p:sp>
        <p:nvSpPr>
          <p:cNvPr id="41" name="TextBox 18"/>
          <p:cNvSpPr txBox="1"/>
          <p:nvPr/>
        </p:nvSpPr>
        <p:spPr>
          <a:xfrm>
            <a:off x="3941069" y="5320338"/>
            <a:ext cx="864096" cy="185887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8.x</a:t>
            </a:r>
          </a:p>
        </p:txBody>
      </p:sp>
      <p:sp>
        <p:nvSpPr>
          <p:cNvPr id="42" name="TextBox 18"/>
          <p:cNvSpPr txBox="1"/>
          <p:nvPr/>
        </p:nvSpPr>
        <p:spPr>
          <a:xfrm>
            <a:off x="5453236" y="5320338"/>
            <a:ext cx="792088" cy="185887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8.y</a:t>
            </a:r>
          </a:p>
        </p:txBody>
      </p:sp>
      <p:sp>
        <p:nvSpPr>
          <p:cNvPr id="43" name="TextBox 18"/>
          <p:cNvSpPr txBox="1"/>
          <p:nvPr/>
        </p:nvSpPr>
        <p:spPr>
          <a:xfrm>
            <a:off x="6677372" y="5320338"/>
            <a:ext cx="820741" cy="185887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8.z</a:t>
            </a:r>
          </a:p>
        </p:txBody>
      </p:sp>
      <p:sp>
        <p:nvSpPr>
          <p:cNvPr id="44" name="TextBox 18"/>
          <p:cNvSpPr txBox="1"/>
          <p:nvPr/>
        </p:nvSpPr>
        <p:spPr>
          <a:xfrm>
            <a:off x="2184223" y="5074178"/>
            <a:ext cx="820741" cy="184666"/>
          </a:xfrm>
          <a:prstGeom prst="rect">
            <a:avLst/>
          </a:prstGeom>
          <a:solidFill>
            <a:srgbClr val="FE5815">
              <a:lumMod val="20000"/>
              <a:lumOff val="80000"/>
            </a:srgb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Distribué</a:t>
            </a:r>
          </a:p>
        </p:txBody>
      </p:sp>
      <p:sp>
        <p:nvSpPr>
          <p:cNvPr id="45" name="TextBox 18"/>
          <p:cNvSpPr txBox="1"/>
          <p:nvPr/>
        </p:nvSpPr>
        <p:spPr>
          <a:xfrm>
            <a:off x="4157092" y="5074177"/>
            <a:ext cx="1728192" cy="184666"/>
          </a:xfrm>
          <a:prstGeom prst="rect">
            <a:avLst/>
          </a:prstGeom>
          <a:solidFill>
            <a:srgbClr val="FE5815">
              <a:lumMod val="20000"/>
              <a:lumOff val="80000"/>
            </a:srgb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Adapté aux champs? </a:t>
            </a:r>
          </a:p>
        </p:txBody>
      </p:sp>
      <p:sp>
        <p:nvSpPr>
          <p:cNvPr id="46" name="TextBox 18"/>
          <p:cNvSpPr txBox="1"/>
          <p:nvPr/>
        </p:nvSpPr>
        <p:spPr>
          <a:xfrm>
            <a:off x="1924844" y="5578233"/>
            <a:ext cx="820741" cy="185887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2016.1</a:t>
            </a:r>
          </a:p>
        </p:txBody>
      </p:sp>
      <p:sp>
        <p:nvSpPr>
          <p:cNvPr id="47" name="TextBox 18"/>
          <p:cNvSpPr txBox="1"/>
          <p:nvPr/>
        </p:nvSpPr>
        <p:spPr>
          <a:xfrm>
            <a:off x="4589140" y="5578233"/>
            <a:ext cx="820741" cy="185887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2017.1</a:t>
            </a:r>
          </a:p>
        </p:txBody>
      </p:sp>
      <p:sp>
        <p:nvSpPr>
          <p:cNvPr id="48" name="TextBox 18"/>
          <p:cNvSpPr txBox="1"/>
          <p:nvPr/>
        </p:nvSpPr>
        <p:spPr>
          <a:xfrm>
            <a:off x="7325444" y="5578233"/>
            <a:ext cx="820741" cy="185887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2018.1</a:t>
            </a:r>
          </a:p>
        </p:txBody>
      </p:sp>
      <p:cxnSp>
        <p:nvCxnSpPr>
          <p:cNvPr id="50" name="Connecteur droit 49"/>
          <p:cNvCxnSpPr>
            <a:stCxn id="38" idx="0"/>
            <a:endCxn id="39" idx="1"/>
          </p:cNvCxnSpPr>
          <p:nvPr/>
        </p:nvCxnSpPr>
        <p:spPr>
          <a:xfrm flipV="1">
            <a:off x="1276772" y="5413282"/>
            <a:ext cx="0" cy="5249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/>
          <p:cNvSpPr txBox="1"/>
          <p:nvPr/>
        </p:nvSpPr>
        <p:spPr>
          <a:xfrm>
            <a:off x="1492796" y="6185655"/>
            <a:ext cx="86409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dirty="0" smtClean="0"/>
              <a:t>07/2016</a:t>
            </a:r>
          </a:p>
        </p:txBody>
      </p:sp>
      <p:cxnSp>
        <p:nvCxnSpPr>
          <p:cNvPr id="54" name="Connecteur droit 53"/>
          <p:cNvCxnSpPr>
            <a:stCxn id="53" idx="0"/>
          </p:cNvCxnSpPr>
          <p:nvPr/>
        </p:nvCxnSpPr>
        <p:spPr>
          <a:xfrm flipV="1">
            <a:off x="1924844" y="5660664"/>
            <a:ext cx="0" cy="5249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2428900" y="5938273"/>
            <a:ext cx="86409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dirty="0" smtClean="0"/>
              <a:t>11/2016</a:t>
            </a:r>
          </a:p>
        </p:txBody>
      </p:sp>
      <p:cxnSp>
        <p:nvCxnSpPr>
          <p:cNvPr id="56" name="Connecteur droit 55"/>
          <p:cNvCxnSpPr/>
          <p:nvPr/>
        </p:nvCxnSpPr>
        <p:spPr>
          <a:xfrm flipV="1">
            <a:off x="2860948" y="5413282"/>
            <a:ext cx="0" cy="5249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3509020" y="5938273"/>
            <a:ext cx="86409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dirty="0" smtClean="0"/>
              <a:t>05/2017</a:t>
            </a:r>
          </a:p>
        </p:txBody>
      </p:sp>
      <p:cxnSp>
        <p:nvCxnSpPr>
          <p:cNvPr id="58" name="Connecteur droit 57"/>
          <p:cNvCxnSpPr>
            <a:stCxn id="57" idx="0"/>
          </p:cNvCxnSpPr>
          <p:nvPr/>
        </p:nvCxnSpPr>
        <p:spPr>
          <a:xfrm flipV="1">
            <a:off x="3941068" y="5413282"/>
            <a:ext cx="0" cy="5249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4157092" y="6185655"/>
            <a:ext cx="86409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dirty="0" smtClean="0"/>
              <a:t>07/2017</a:t>
            </a:r>
          </a:p>
        </p:txBody>
      </p:sp>
      <p:cxnSp>
        <p:nvCxnSpPr>
          <p:cNvPr id="60" name="Connecteur droit 59"/>
          <p:cNvCxnSpPr>
            <a:stCxn id="59" idx="0"/>
          </p:cNvCxnSpPr>
          <p:nvPr/>
        </p:nvCxnSpPr>
        <p:spPr>
          <a:xfrm flipV="1">
            <a:off x="4589140" y="5660664"/>
            <a:ext cx="0" cy="5249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/>
          <p:cNvSpPr txBox="1"/>
          <p:nvPr/>
        </p:nvSpPr>
        <p:spPr>
          <a:xfrm>
            <a:off x="5021188" y="5938273"/>
            <a:ext cx="86409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dirty="0" smtClean="0"/>
              <a:t>11/2017</a:t>
            </a:r>
          </a:p>
        </p:txBody>
      </p:sp>
      <p:cxnSp>
        <p:nvCxnSpPr>
          <p:cNvPr id="62" name="Connecteur droit 61"/>
          <p:cNvCxnSpPr/>
          <p:nvPr/>
        </p:nvCxnSpPr>
        <p:spPr>
          <a:xfrm flipV="1">
            <a:off x="5453236" y="5434217"/>
            <a:ext cx="0" cy="5249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6245324" y="5959208"/>
            <a:ext cx="86409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dirty="0" smtClean="0"/>
              <a:t>05/2016</a:t>
            </a:r>
          </a:p>
        </p:txBody>
      </p:sp>
      <p:cxnSp>
        <p:nvCxnSpPr>
          <p:cNvPr id="64" name="Connecteur droit 63"/>
          <p:cNvCxnSpPr>
            <a:stCxn id="63" idx="0"/>
          </p:cNvCxnSpPr>
          <p:nvPr/>
        </p:nvCxnSpPr>
        <p:spPr>
          <a:xfrm flipV="1">
            <a:off x="6677372" y="5434217"/>
            <a:ext cx="0" cy="5249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6893396" y="6206590"/>
            <a:ext cx="864096" cy="184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fr-FR" sz="1200" dirty="0" smtClean="0"/>
              <a:t>07/2016</a:t>
            </a:r>
          </a:p>
        </p:txBody>
      </p:sp>
      <p:cxnSp>
        <p:nvCxnSpPr>
          <p:cNvPr id="66" name="Connecteur droit 65"/>
          <p:cNvCxnSpPr>
            <a:stCxn id="65" idx="0"/>
          </p:cNvCxnSpPr>
          <p:nvPr/>
        </p:nvCxnSpPr>
        <p:spPr>
          <a:xfrm flipV="1">
            <a:off x="7325444" y="5681599"/>
            <a:ext cx="0" cy="5249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Forme 69"/>
          <p:cNvCxnSpPr>
            <a:stCxn id="26" idx="1"/>
            <a:endCxn id="39" idx="1"/>
          </p:cNvCxnSpPr>
          <p:nvPr/>
        </p:nvCxnSpPr>
        <p:spPr>
          <a:xfrm rot="10800000" flipH="1" flipV="1">
            <a:off x="988740" y="4909300"/>
            <a:ext cx="288032" cy="503982"/>
          </a:xfrm>
          <a:prstGeom prst="bentConnector3">
            <a:avLst>
              <a:gd name="adj1" fmla="val -3174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Forme 72"/>
          <p:cNvCxnSpPr>
            <a:endCxn id="40" idx="1"/>
          </p:cNvCxnSpPr>
          <p:nvPr/>
        </p:nvCxnSpPr>
        <p:spPr>
          <a:xfrm rot="16200000" flipH="1">
            <a:off x="2691397" y="5243731"/>
            <a:ext cx="195088" cy="14401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Forme 76"/>
          <p:cNvCxnSpPr/>
          <p:nvPr/>
        </p:nvCxnSpPr>
        <p:spPr>
          <a:xfrm rot="16200000" flipH="1">
            <a:off x="3663504" y="5135718"/>
            <a:ext cx="411113" cy="14401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Forme 79"/>
          <p:cNvCxnSpPr/>
          <p:nvPr/>
        </p:nvCxnSpPr>
        <p:spPr>
          <a:xfrm rot="16200000" flipH="1">
            <a:off x="1107219" y="5171722"/>
            <a:ext cx="195088" cy="14401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Forme 80"/>
          <p:cNvCxnSpPr/>
          <p:nvPr/>
        </p:nvCxnSpPr>
        <p:spPr>
          <a:xfrm rot="16200000" flipH="1">
            <a:off x="6399807" y="5135718"/>
            <a:ext cx="411113" cy="144016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Forme 82"/>
          <p:cNvCxnSpPr/>
          <p:nvPr/>
        </p:nvCxnSpPr>
        <p:spPr>
          <a:xfrm rot="16200000" flipH="1">
            <a:off x="4419587" y="5531763"/>
            <a:ext cx="195088" cy="14401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Forme 83"/>
          <p:cNvCxnSpPr/>
          <p:nvPr/>
        </p:nvCxnSpPr>
        <p:spPr>
          <a:xfrm rot="16200000" flipH="1">
            <a:off x="7155891" y="5531763"/>
            <a:ext cx="195088" cy="144013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442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IHM : installation sur Neptune</a:t>
            </a:r>
            <a:br>
              <a:rPr lang="fr-FR" altLang="fr-FR" sz="3200" dirty="0" smtClean="0">
                <a:solidFill>
                  <a:srgbClr val="FF7E0C"/>
                </a:solidFill>
                <a:latin typeface="SFSS1095"/>
              </a:rPr>
            </a:br>
            <a:endParaRPr lang="fr-FR" altLang="fr-FR" dirty="0" smtClean="0"/>
          </a:p>
        </p:txBody>
      </p:sp>
      <p:sp>
        <p:nvSpPr>
          <p:cNvPr id="5427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altLang="fr-FR" sz="2000" dirty="0" smtClean="0"/>
              <a:t>Sur Neptune :</a:t>
            </a:r>
          </a:p>
          <a:p>
            <a:pPr lvl="1" eaLnBrk="1" hangingPunct="1">
              <a:defRPr/>
            </a:pPr>
            <a:r>
              <a:rPr lang="fr-FR" altLang="fr-FR" sz="2000" dirty="0" smtClean="0"/>
              <a:t>Dans MRI, sans droits administrateurs : </a:t>
            </a:r>
          </a:p>
          <a:p>
            <a:pPr marL="225425" lvl="1" indent="0" eaLnBrk="1" hangingPunct="1">
              <a:buNone/>
              <a:defRPr/>
            </a:pPr>
            <a:endParaRPr lang="fr-FR" altLang="fr-FR" sz="2000" dirty="0"/>
          </a:p>
          <a:p>
            <a:pPr marL="225425" lvl="1" indent="0" eaLnBrk="1" hangingPunct="1">
              <a:buNone/>
              <a:defRPr/>
            </a:pPr>
            <a:r>
              <a:rPr lang="fr-FR" sz="2000" u="sng" dirty="0" smtClean="0">
                <a:hlinkClick r:id="rId2"/>
              </a:rPr>
              <a:t>https</a:t>
            </a:r>
            <a:r>
              <a:rPr lang="fr-FR" sz="2000" u="sng" dirty="0">
                <a:hlinkClick r:id="rId2"/>
              </a:rPr>
              <a:t>://</a:t>
            </a:r>
            <a:r>
              <a:rPr lang="fr-FR" sz="2000" u="sng" dirty="0" smtClean="0">
                <a:hlinkClick r:id="rId2"/>
              </a:rPr>
              <a:t>forge.pleiade.edf.fr/projects/espace-projet-movie/wiki/IHMV1-InstallationWindows</a:t>
            </a:r>
            <a:endParaRPr lang="fr-FR" sz="2000" u="sng" dirty="0" smtClean="0"/>
          </a:p>
          <a:p>
            <a:pPr marL="225425" lvl="1" indent="0" eaLnBrk="1" hangingPunct="1">
              <a:buNone/>
              <a:defRPr/>
            </a:pPr>
            <a:endParaRPr lang="fr-FR" sz="2000" dirty="0"/>
          </a:p>
          <a:p>
            <a:pPr lvl="1" eaLnBrk="1" hangingPunct="1">
              <a:defRPr/>
            </a:pPr>
            <a:r>
              <a:rPr lang="fr-FR" altLang="fr-FR" sz="2000" dirty="0" smtClean="0"/>
              <a:t>Hors MRI</a:t>
            </a:r>
            <a:r>
              <a:rPr lang="fr-FR" altLang="fr-FR" sz="2000" dirty="0"/>
              <a:t> </a:t>
            </a:r>
            <a:r>
              <a:rPr lang="fr-FR" altLang="fr-FR" sz="2000" dirty="0" smtClean="0"/>
              <a:t>: licences </a:t>
            </a:r>
            <a:r>
              <a:rPr lang="fr-FR" altLang="fr-FR" sz="2000" dirty="0" err="1" smtClean="0"/>
              <a:t>PhimécaSoft</a:t>
            </a:r>
            <a:endParaRPr lang="fr-FR" altLang="fr-FR" sz="2000" dirty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52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 smtClean="0">
                <a:solidFill>
                  <a:srgbClr val="FF7E0C"/>
                </a:solidFill>
                <a:latin typeface="SFSS1095"/>
              </a:rPr>
              <a:t>Etape A : étude paramétrique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71797" t="1023" r="16757" b="78598"/>
          <a:stretch/>
        </p:blipFill>
        <p:spPr>
          <a:xfrm>
            <a:off x="2313861" y="2031670"/>
            <a:ext cx="4524216" cy="2873705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63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 smtClean="0">
                <a:solidFill>
                  <a:srgbClr val="FF7E0C"/>
                </a:solidFill>
                <a:latin typeface="SFSS1095"/>
              </a:rPr>
              <a:t>Etape A : étude paramétrique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/>
          <a:srcRect l="57925" t="17372" r="12920" b="41529"/>
          <a:stretch/>
        </p:blipFill>
        <p:spPr>
          <a:xfrm>
            <a:off x="465931" y="1533525"/>
            <a:ext cx="8220076" cy="413385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969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 smtClean="0">
                <a:solidFill>
                  <a:srgbClr val="FF7E0C"/>
                </a:solidFill>
                <a:latin typeface="SFSS1095"/>
              </a:rPr>
              <a:t>Etape A : étude paramétrique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51993" t="7765" r="34324" b="58996"/>
          <a:stretch/>
        </p:blipFill>
        <p:spPr>
          <a:xfrm>
            <a:off x="1964975" y="1421130"/>
            <a:ext cx="5221987" cy="4525722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598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 smtClean="0">
                <a:solidFill>
                  <a:srgbClr val="FF7E0C"/>
                </a:solidFill>
                <a:latin typeface="SFSS1095"/>
              </a:rPr>
              <a:t>Etape C ou C’ : choix du type d’étude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7501" t="13250" r="66302" b="64855"/>
          <a:stretch/>
        </p:blipFill>
        <p:spPr>
          <a:xfrm>
            <a:off x="1534790" y="1889181"/>
            <a:ext cx="5391150" cy="2816156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71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 smtClean="0">
                <a:solidFill>
                  <a:srgbClr val="FF7E0C"/>
                </a:solidFill>
                <a:latin typeface="SFSS1095"/>
              </a:rPr>
              <a:t>Etape C : </a:t>
            </a:r>
            <a:r>
              <a:rPr lang="fr-FR" altLang="fr-FR" sz="3200" dirty="0">
                <a:solidFill>
                  <a:srgbClr val="FF7E0C"/>
                </a:solidFill>
                <a:latin typeface="SFSS1095"/>
              </a:rPr>
              <a:t>étude en tendance centrale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18125" t="6249" r="39810" b="53594"/>
          <a:stretch/>
        </p:blipFill>
        <p:spPr>
          <a:xfrm>
            <a:off x="845643" y="1187450"/>
            <a:ext cx="7460652" cy="4451350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151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Comment?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1800" y="1293813"/>
            <a:ext cx="8405813" cy="4525962"/>
          </a:xfrm>
        </p:spPr>
        <p:txBody>
          <a:bodyPr/>
          <a:lstStyle/>
          <a:p>
            <a:r>
              <a:rPr lang="fr-FR" dirty="0" smtClean="0"/>
              <a:t>Travail préparatoire (stage, GT interne, étude des technos…)</a:t>
            </a:r>
          </a:p>
          <a:p>
            <a:r>
              <a:rPr lang="fr-FR" dirty="0" smtClean="0"/>
              <a:t>Prestation en 2015 auprès de </a:t>
            </a:r>
            <a:r>
              <a:rPr lang="fr-FR" dirty="0" err="1" smtClean="0"/>
              <a:t>Phimeca</a:t>
            </a:r>
            <a:r>
              <a:rPr lang="fr-FR" dirty="0" smtClean="0"/>
              <a:t> : v1</a:t>
            </a:r>
          </a:p>
          <a:p>
            <a:pPr lvl="1"/>
            <a:r>
              <a:rPr lang="fr-FR" dirty="0" smtClean="0">
                <a:solidFill>
                  <a:schemeClr val="bg2"/>
                </a:solidFill>
              </a:rPr>
              <a:t>Consultation des utilisateurs métiers </a:t>
            </a:r>
            <a:r>
              <a:rPr lang="fr-FR" dirty="0" smtClean="0"/>
              <a:t>(AMA, SINETICS, LNHE, MMC, MRI…)</a:t>
            </a:r>
          </a:p>
          <a:p>
            <a:pPr lvl="1"/>
            <a:r>
              <a:rPr lang="fr-FR" dirty="0" smtClean="0"/>
              <a:t>Maillage renforcé avec les </a:t>
            </a:r>
            <a:r>
              <a:rPr lang="fr-FR" dirty="0" smtClean="0">
                <a:solidFill>
                  <a:schemeClr val="bg2"/>
                </a:solidFill>
              </a:rPr>
              <a:t>équipes des plates-formes métiers </a:t>
            </a:r>
            <a:r>
              <a:rPr lang="fr-FR" dirty="0" smtClean="0"/>
              <a:t>(</a:t>
            </a:r>
            <a:r>
              <a:rPr lang="fr-FR" dirty="0" err="1" smtClean="0"/>
              <a:t>Salome-Meca</a:t>
            </a:r>
            <a:r>
              <a:rPr lang="fr-FR" dirty="0" smtClean="0"/>
              <a:t>, </a:t>
            </a:r>
            <a:r>
              <a:rPr lang="fr-FR" dirty="0" err="1" smtClean="0"/>
              <a:t>Salome</a:t>
            </a:r>
            <a:r>
              <a:rPr lang="fr-FR" dirty="0" smtClean="0"/>
              <a:t>-Hydro, </a:t>
            </a:r>
            <a:r>
              <a:rPr lang="fr-FR" dirty="0" err="1" smtClean="0"/>
              <a:t>Salome</a:t>
            </a:r>
            <a:r>
              <a:rPr lang="fr-FR" dirty="0" smtClean="0"/>
              <a:t>-CFD, …)</a:t>
            </a:r>
          </a:p>
          <a:p>
            <a:r>
              <a:rPr lang="fr-FR" dirty="0" smtClean="0">
                <a:solidFill>
                  <a:schemeClr val="bg2"/>
                </a:solidFill>
              </a:rPr>
              <a:t>Partenariat </a:t>
            </a:r>
            <a:r>
              <a:rPr lang="fr-FR" dirty="0" smtClean="0"/>
              <a:t>pour les 2 ans à venir avec </a:t>
            </a:r>
            <a:r>
              <a:rPr lang="fr-FR" dirty="0" err="1" smtClean="0"/>
              <a:t>Phimeca</a:t>
            </a:r>
            <a:endParaRPr lang="fr-FR" dirty="0" smtClean="0"/>
          </a:p>
          <a:p>
            <a:pPr lvl="1"/>
            <a:r>
              <a:rPr lang="fr-FR" dirty="0" smtClean="0"/>
              <a:t>Open source, en copropriété 50/50 avec </a:t>
            </a:r>
            <a:r>
              <a:rPr lang="fr-FR" dirty="0" err="1" smtClean="0"/>
              <a:t>Phimeca</a:t>
            </a:r>
            <a:endParaRPr lang="fr-FR" dirty="0" smtClean="0"/>
          </a:p>
          <a:p>
            <a:pPr lvl="1"/>
            <a:r>
              <a:rPr lang="fr-FR" dirty="0" smtClean="0"/>
              <a:t>Mutualisation </a:t>
            </a:r>
            <a:r>
              <a:rPr lang="fr-FR" dirty="0"/>
              <a:t>des efforts (</a:t>
            </a:r>
            <a:r>
              <a:rPr lang="fr-FR" dirty="0" err="1"/>
              <a:t>dev</a:t>
            </a:r>
            <a:r>
              <a:rPr lang="fr-FR" dirty="0"/>
              <a:t>. + MCO), REX plus large, visibilité</a:t>
            </a:r>
          </a:p>
          <a:p>
            <a:pPr lvl="1"/>
            <a:r>
              <a:rPr lang="fr-FR" dirty="0" smtClean="0"/>
              <a:t>Pourquoi </a:t>
            </a:r>
            <a:r>
              <a:rPr lang="fr-FR" dirty="0" err="1" smtClean="0"/>
              <a:t>Phimeca</a:t>
            </a:r>
            <a:r>
              <a:rPr lang="fr-FR" dirty="0" smtClean="0"/>
              <a:t> ?</a:t>
            </a:r>
          </a:p>
          <a:p>
            <a:pPr lvl="2"/>
            <a:r>
              <a:rPr lang="fr-FR" dirty="0" smtClean="0"/>
              <a:t>Partenaire </a:t>
            </a:r>
            <a:r>
              <a:rPr lang="fr-FR" dirty="0" err="1" smtClean="0"/>
              <a:t>OpenTURNS</a:t>
            </a:r>
            <a:r>
              <a:rPr lang="fr-FR" dirty="0" smtClean="0"/>
              <a:t> : excellente connaissance du contexte, et des enjeux EDF</a:t>
            </a:r>
          </a:p>
          <a:p>
            <a:pPr lvl="2"/>
            <a:r>
              <a:rPr lang="fr-FR" dirty="0" smtClean="0"/>
              <a:t>Développeur de </a:t>
            </a:r>
            <a:r>
              <a:rPr lang="fr-FR" dirty="0" err="1" smtClean="0"/>
              <a:t>PhimecaSoft</a:t>
            </a:r>
            <a:r>
              <a:rPr lang="fr-FR" dirty="0" smtClean="0"/>
              <a:t> : expertise IHM Incertitudes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  <p:cxnSp>
        <p:nvCxnSpPr>
          <p:cNvPr id="76" name="Connecteur droit avec flèche 75"/>
          <p:cNvCxnSpPr/>
          <p:nvPr/>
        </p:nvCxnSpPr>
        <p:spPr>
          <a:xfrm>
            <a:off x="604716" y="5398368"/>
            <a:ext cx="8071740" cy="0"/>
          </a:xfrm>
          <a:prstGeom prst="straightConnector1">
            <a:avLst/>
          </a:prstGeom>
          <a:noFill/>
          <a:ln w="76200" cap="flat" cmpd="sng" algn="ctr">
            <a:solidFill>
              <a:srgbClr val="005BBB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77" name="Connecteur droit 76"/>
          <p:cNvCxnSpPr/>
          <p:nvPr/>
        </p:nvCxnSpPr>
        <p:spPr>
          <a:xfrm>
            <a:off x="3347864" y="5140607"/>
            <a:ext cx="0" cy="1049849"/>
          </a:xfrm>
          <a:prstGeom prst="line">
            <a:avLst/>
          </a:prstGeom>
          <a:noFill/>
          <a:ln w="19050" cap="flat" cmpd="sng" algn="ctr">
            <a:solidFill>
              <a:srgbClr val="001A70"/>
            </a:solidFill>
            <a:prstDash val="solid"/>
          </a:ln>
          <a:effectLst/>
        </p:spPr>
      </p:cxnSp>
      <p:cxnSp>
        <p:nvCxnSpPr>
          <p:cNvPr id="78" name="Connecteur droit 77"/>
          <p:cNvCxnSpPr/>
          <p:nvPr/>
        </p:nvCxnSpPr>
        <p:spPr>
          <a:xfrm>
            <a:off x="6012160" y="5140607"/>
            <a:ext cx="0" cy="1049849"/>
          </a:xfrm>
          <a:prstGeom prst="line">
            <a:avLst/>
          </a:prstGeom>
          <a:noFill/>
          <a:ln w="19050" cap="flat" cmpd="sng" algn="ctr">
            <a:solidFill>
              <a:srgbClr val="001A70"/>
            </a:solidFill>
            <a:prstDash val="solid"/>
          </a:ln>
          <a:effectLst/>
        </p:spPr>
      </p:cxnSp>
      <p:sp>
        <p:nvSpPr>
          <p:cNvPr id="79" name="ZoneTexte 78"/>
          <p:cNvSpPr txBox="1"/>
          <p:nvPr/>
        </p:nvSpPr>
        <p:spPr>
          <a:xfrm>
            <a:off x="1619672" y="5110336"/>
            <a:ext cx="1224136" cy="24622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2016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4427984" y="5110336"/>
            <a:ext cx="1224136" cy="24622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2017</a:t>
            </a:r>
          </a:p>
        </p:txBody>
      </p:sp>
      <p:sp>
        <p:nvSpPr>
          <p:cNvPr id="81" name="ZoneTexte 80"/>
          <p:cNvSpPr txBox="1"/>
          <p:nvPr/>
        </p:nvSpPr>
        <p:spPr>
          <a:xfrm>
            <a:off x="7092280" y="5110336"/>
            <a:ext cx="1224136" cy="246221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2018</a:t>
            </a:r>
          </a:p>
        </p:txBody>
      </p:sp>
      <p:sp>
        <p:nvSpPr>
          <p:cNvPr id="82" name="TextBox 11"/>
          <p:cNvSpPr txBox="1"/>
          <p:nvPr/>
        </p:nvSpPr>
        <p:spPr>
          <a:xfrm>
            <a:off x="971600" y="5500661"/>
            <a:ext cx="2448271" cy="185739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</a:endParaRPr>
          </a:p>
        </p:txBody>
      </p:sp>
      <p:sp>
        <p:nvSpPr>
          <p:cNvPr id="83" name="ZoneTexte 82"/>
          <p:cNvSpPr txBox="1"/>
          <p:nvPr/>
        </p:nvSpPr>
        <p:spPr>
          <a:xfrm>
            <a:off x="1663028" y="5501734"/>
            <a:ext cx="964756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v1</a:t>
            </a:r>
          </a:p>
        </p:txBody>
      </p:sp>
      <p:sp>
        <p:nvSpPr>
          <p:cNvPr id="84" name="TextBox 11"/>
          <p:cNvSpPr txBox="1"/>
          <p:nvPr/>
        </p:nvSpPr>
        <p:spPr>
          <a:xfrm>
            <a:off x="3491880" y="5500662"/>
            <a:ext cx="2304505" cy="185738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</a:endParaRPr>
          </a:p>
        </p:txBody>
      </p:sp>
      <p:sp>
        <p:nvSpPr>
          <p:cNvPr id="85" name="ZoneTexte 84"/>
          <p:cNvSpPr txBox="1"/>
          <p:nvPr/>
        </p:nvSpPr>
        <p:spPr>
          <a:xfrm>
            <a:off x="3535239" y="5501734"/>
            <a:ext cx="2261146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V2 : </a:t>
            </a: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refactoring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 + </a:t>
            </a: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ParaVIS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</a:endParaRPr>
          </a:p>
        </p:txBody>
      </p:sp>
      <p:sp>
        <p:nvSpPr>
          <p:cNvPr id="86" name="TextBox 11"/>
          <p:cNvSpPr txBox="1"/>
          <p:nvPr/>
        </p:nvSpPr>
        <p:spPr>
          <a:xfrm>
            <a:off x="5839743" y="5500662"/>
            <a:ext cx="2980730" cy="182054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</a:endParaRPr>
          </a:p>
        </p:txBody>
      </p:sp>
      <p:sp>
        <p:nvSpPr>
          <p:cNvPr id="87" name="ZoneTexte 86"/>
          <p:cNvSpPr txBox="1"/>
          <p:nvPr/>
        </p:nvSpPr>
        <p:spPr>
          <a:xfrm>
            <a:off x="5940152" y="5501734"/>
            <a:ext cx="2736304" cy="18466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V3 : outil complet OT-</a:t>
            </a: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ParaVIS</a:t>
            </a: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-ADAO</a:t>
            </a:r>
          </a:p>
        </p:txBody>
      </p:sp>
      <p:sp>
        <p:nvSpPr>
          <p:cNvPr id="88" name="TextBox 18"/>
          <p:cNvSpPr txBox="1"/>
          <p:nvPr/>
        </p:nvSpPr>
        <p:spPr>
          <a:xfrm>
            <a:off x="1115616" y="5758407"/>
            <a:ext cx="820741" cy="185887"/>
          </a:xfrm>
          <a:prstGeom prst="rect">
            <a:avLst/>
          </a:prstGeom>
          <a:solidFill>
            <a:srgbClr val="FE5815">
              <a:lumMod val="20000"/>
              <a:lumOff val="80000"/>
            </a:srgb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Local</a:t>
            </a:r>
          </a:p>
        </p:txBody>
      </p:sp>
      <p:sp>
        <p:nvSpPr>
          <p:cNvPr id="89" name="ZoneTexte 88"/>
          <p:cNvSpPr txBox="1"/>
          <p:nvPr/>
        </p:nvSpPr>
        <p:spPr>
          <a:xfrm>
            <a:off x="107504" y="5501734"/>
            <a:ext cx="647822" cy="184666"/>
          </a:xfrm>
          <a:prstGeom prst="rect">
            <a:avLst/>
          </a:prstGeom>
          <a:solidFill>
            <a:srgbClr val="FFFFFF">
              <a:lumMod val="85000"/>
            </a:srgbClr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IHM OT</a:t>
            </a:r>
          </a:p>
        </p:txBody>
      </p:sp>
      <p:sp>
        <p:nvSpPr>
          <p:cNvPr id="90" name="ZoneTexte 89"/>
          <p:cNvSpPr txBox="1"/>
          <p:nvPr/>
        </p:nvSpPr>
        <p:spPr>
          <a:xfrm>
            <a:off x="107504" y="5758408"/>
            <a:ext cx="647822" cy="184666"/>
          </a:xfrm>
          <a:prstGeom prst="rect">
            <a:avLst/>
          </a:prstGeom>
          <a:solidFill>
            <a:srgbClr val="FFDED0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EvalYfX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107504" y="6005790"/>
            <a:ext cx="647822" cy="184666"/>
          </a:xfrm>
          <a:prstGeom prst="rect">
            <a:avLst/>
          </a:prstGeom>
          <a:solidFill>
            <a:srgbClr val="C4D600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Salome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107503" y="6262464"/>
            <a:ext cx="1080121" cy="184666"/>
          </a:xfrm>
          <a:prstGeom prst="rect">
            <a:avLst/>
          </a:prstGeom>
          <a:solidFill>
            <a:srgbClr val="FFA02F"/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Salome-Meca</a:t>
            </a:r>
            <a:endParaRPr kumimoji="0" lang="fr-FR" sz="1200" b="1" i="0" u="none" strike="noStrike" kern="0" cap="none" spc="0" normalizeH="0" baseline="0" noProof="0" dirty="0" smtClean="0">
              <a:ln>
                <a:noFill/>
              </a:ln>
              <a:solidFill>
                <a:srgbClr val="7F7F7F"/>
              </a:solidFill>
              <a:effectLst/>
              <a:uLnTx/>
              <a:uFillTx/>
            </a:endParaRPr>
          </a:p>
        </p:txBody>
      </p:sp>
      <p:sp>
        <p:nvSpPr>
          <p:cNvPr id="94" name="TextBox 18"/>
          <p:cNvSpPr txBox="1"/>
          <p:nvPr/>
        </p:nvSpPr>
        <p:spPr>
          <a:xfrm>
            <a:off x="1259632" y="6004569"/>
            <a:ext cx="820741" cy="185887"/>
          </a:xfrm>
          <a:prstGeom prst="rect">
            <a:avLst/>
          </a:prstGeom>
          <a:solidFill>
            <a:srgbClr val="C4D600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7.8</a:t>
            </a:r>
          </a:p>
        </p:txBody>
      </p:sp>
      <p:sp>
        <p:nvSpPr>
          <p:cNvPr id="95" name="TextBox 18"/>
          <p:cNvSpPr txBox="1"/>
          <p:nvPr/>
        </p:nvSpPr>
        <p:spPr>
          <a:xfrm>
            <a:off x="2843808" y="6004569"/>
            <a:ext cx="820741" cy="185887"/>
          </a:xfrm>
          <a:prstGeom prst="rect">
            <a:avLst/>
          </a:prstGeom>
          <a:solidFill>
            <a:srgbClr val="C4D600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8.1</a:t>
            </a:r>
          </a:p>
        </p:txBody>
      </p:sp>
      <p:sp>
        <p:nvSpPr>
          <p:cNvPr id="96" name="TextBox 18"/>
          <p:cNvSpPr txBox="1"/>
          <p:nvPr/>
        </p:nvSpPr>
        <p:spPr>
          <a:xfrm>
            <a:off x="3923929" y="6004569"/>
            <a:ext cx="864096" cy="185887"/>
          </a:xfrm>
          <a:prstGeom prst="rect">
            <a:avLst/>
          </a:prstGeom>
          <a:solidFill>
            <a:srgbClr val="C4D600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8.x</a:t>
            </a:r>
          </a:p>
        </p:txBody>
      </p:sp>
      <p:sp>
        <p:nvSpPr>
          <p:cNvPr id="97" name="TextBox 18"/>
          <p:cNvSpPr txBox="1"/>
          <p:nvPr/>
        </p:nvSpPr>
        <p:spPr>
          <a:xfrm>
            <a:off x="5436096" y="6004569"/>
            <a:ext cx="792088" cy="185887"/>
          </a:xfrm>
          <a:prstGeom prst="rect">
            <a:avLst/>
          </a:prstGeom>
          <a:solidFill>
            <a:srgbClr val="C4D600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8.y</a:t>
            </a:r>
          </a:p>
        </p:txBody>
      </p:sp>
      <p:sp>
        <p:nvSpPr>
          <p:cNvPr id="98" name="TextBox 18"/>
          <p:cNvSpPr txBox="1"/>
          <p:nvPr/>
        </p:nvSpPr>
        <p:spPr>
          <a:xfrm>
            <a:off x="6660232" y="6004569"/>
            <a:ext cx="820741" cy="185887"/>
          </a:xfrm>
          <a:prstGeom prst="rect">
            <a:avLst/>
          </a:prstGeom>
          <a:solidFill>
            <a:srgbClr val="C4D600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8.z</a:t>
            </a:r>
          </a:p>
        </p:txBody>
      </p:sp>
      <p:sp>
        <p:nvSpPr>
          <p:cNvPr id="99" name="TextBox 18"/>
          <p:cNvSpPr txBox="1"/>
          <p:nvPr/>
        </p:nvSpPr>
        <p:spPr>
          <a:xfrm>
            <a:off x="2167083" y="5758409"/>
            <a:ext cx="820741" cy="184666"/>
          </a:xfrm>
          <a:prstGeom prst="rect">
            <a:avLst/>
          </a:prstGeom>
          <a:solidFill>
            <a:srgbClr val="FE5815">
              <a:lumMod val="20000"/>
              <a:lumOff val="80000"/>
            </a:srgb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Distribué</a:t>
            </a:r>
          </a:p>
        </p:txBody>
      </p:sp>
      <p:sp>
        <p:nvSpPr>
          <p:cNvPr id="100" name="TextBox 18"/>
          <p:cNvSpPr txBox="1"/>
          <p:nvPr/>
        </p:nvSpPr>
        <p:spPr>
          <a:xfrm>
            <a:off x="4139952" y="5758408"/>
            <a:ext cx="1728192" cy="184666"/>
          </a:xfrm>
          <a:prstGeom prst="rect">
            <a:avLst/>
          </a:prstGeom>
          <a:solidFill>
            <a:srgbClr val="FE5815">
              <a:lumMod val="20000"/>
              <a:lumOff val="80000"/>
            </a:srgbClr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Adapté aux champs </a:t>
            </a:r>
          </a:p>
        </p:txBody>
      </p:sp>
      <p:sp>
        <p:nvSpPr>
          <p:cNvPr id="101" name="TextBox 18"/>
          <p:cNvSpPr txBox="1"/>
          <p:nvPr/>
        </p:nvSpPr>
        <p:spPr>
          <a:xfrm>
            <a:off x="1907704" y="6262464"/>
            <a:ext cx="820741" cy="185887"/>
          </a:xfrm>
          <a:prstGeom prst="rect">
            <a:avLst/>
          </a:prstGeom>
          <a:solidFill>
            <a:srgbClr val="FFA02F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2016.1</a:t>
            </a:r>
          </a:p>
        </p:txBody>
      </p:sp>
      <p:sp>
        <p:nvSpPr>
          <p:cNvPr id="102" name="TextBox 18"/>
          <p:cNvSpPr txBox="1"/>
          <p:nvPr/>
        </p:nvSpPr>
        <p:spPr>
          <a:xfrm>
            <a:off x="4572000" y="6262464"/>
            <a:ext cx="820741" cy="185887"/>
          </a:xfrm>
          <a:prstGeom prst="rect">
            <a:avLst/>
          </a:prstGeom>
          <a:solidFill>
            <a:srgbClr val="FFA02F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2017.1</a:t>
            </a:r>
          </a:p>
        </p:txBody>
      </p:sp>
      <p:sp>
        <p:nvSpPr>
          <p:cNvPr id="103" name="TextBox 18"/>
          <p:cNvSpPr txBox="1"/>
          <p:nvPr/>
        </p:nvSpPr>
        <p:spPr>
          <a:xfrm>
            <a:off x="7308304" y="6262464"/>
            <a:ext cx="820741" cy="185887"/>
          </a:xfrm>
          <a:prstGeom prst="rect">
            <a:avLst/>
          </a:prstGeom>
          <a:solidFill>
            <a:srgbClr val="FFA02F"/>
          </a:solidFill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algn="r">
              <a:defRPr sz="12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</a:rPr>
              <a:t>2018.1</a:t>
            </a:r>
          </a:p>
        </p:txBody>
      </p:sp>
      <p:cxnSp>
        <p:nvCxnSpPr>
          <p:cNvPr id="119" name="Forme 69"/>
          <p:cNvCxnSpPr>
            <a:stCxn id="82" idx="1"/>
            <a:endCxn id="94" idx="1"/>
          </p:cNvCxnSpPr>
          <p:nvPr/>
        </p:nvCxnSpPr>
        <p:spPr>
          <a:xfrm rot="10800000" flipH="1" flipV="1">
            <a:off x="971600" y="5593531"/>
            <a:ext cx="288032" cy="503982"/>
          </a:xfrm>
          <a:prstGeom prst="bentConnector3">
            <a:avLst>
              <a:gd name="adj1" fmla="val -3174"/>
            </a:avLst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120" name="Forme 72"/>
          <p:cNvCxnSpPr>
            <a:endCxn id="95" idx="1"/>
          </p:cNvCxnSpPr>
          <p:nvPr/>
        </p:nvCxnSpPr>
        <p:spPr>
          <a:xfrm rot="16200000" flipH="1">
            <a:off x="2674257" y="5927962"/>
            <a:ext cx="195088" cy="144013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121" name="Forme 76"/>
          <p:cNvCxnSpPr/>
          <p:nvPr/>
        </p:nvCxnSpPr>
        <p:spPr>
          <a:xfrm rot="16200000" flipH="1">
            <a:off x="3646364" y="5819949"/>
            <a:ext cx="411113" cy="144016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122" name="Forme 79"/>
          <p:cNvCxnSpPr/>
          <p:nvPr/>
        </p:nvCxnSpPr>
        <p:spPr>
          <a:xfrm rot="16200000" flipH="1">
            <a:off x="1090079" y="5855953"/>
            <a:ext cx="195088" cy="144013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123" name="Forme 80"/>
          <p:cNvCxnSpPr/>
          <p:nvPr/>
        </p:nvCxnSpPr>
        <p:spPr>
          <a:xfrm rot="16200000" flipH="1">
            <a:off x="6382667" y="5819949"/>
            <a:ext cx="411113" cy="144016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124" name="Forme 82"/>
          <p:cNvCxnSpPr/>
          <p:nvPr/>
        </p:nvCxnSpPr>
        <p:spPr>
          <a:xfrm rot="16200000" flipH="1">
            <a:off x="4402447" y="6215994"/>
            <a:ext cx="195088" cy="144013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cxnSp>
        <p:nvCxnSpPr>
          <p:cNvPr id="125" name="Forme 83"/>
          <p:cNvCxnSpPr/>
          <p:nvPr/>
        </p:nvCxnSpPr>
        <p:spPr>
          <a:xfrm rot="16200000" flipH="1">
            <a:off x="7138751" y="6215994"/>
            <a:ext cx="195088" cy="144013"/>
          </a:xfrm>
          <a:prstGeom prst="bentConnector2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8892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Etape C’ : analyse de sensibilité</a:t>
            </a:r>
            <a:endParaRPr lang="fr-FR" alt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30714" t="13326" r="33163" b="9041"/>
          <a:stretch/>
        </p:blipFill>
        <p:spPr>
          <a:xfrm>
            <a:off x="4690463" y="1187450"/>
            <a:ext cx="4148737" cy="557266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30658" t="13632" r="41839" b="17737"/>
          <a:stretch/>
        </p:blipFill>
        <p:spPr>
          <a:xfrm>
            <a:off x="657440" y="1285332"/>
            <a:ext cx="3353086" cy="5229727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89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Etape C : estimation de P(Y&gt;t)</a:t>
            </a:r>
            <a:endParaRPr lang="fr-FR" altLang="fr-FR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20268" t="9715" r="33928" b="41857"/>
          <a:stretch/>
        </p:blipFill>
        <p:spPr>
          <a:xfrm>
            <a:off x="631354" y="1187450"/>
            <a:ext cx="7889229" cy="5213350"/>
          </a:xfrm>
          <a:prstGeom prst="rect">
            <a:avLst/>
          </a:prstGeom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5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Etape C : estimation de P(Y&gt;t)</a:t>
            </a:r>
            <a:endParaRPr lang="fr-FR" alt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56" y="2003713"/>
            <a:ext cx="7033026" cy="3177886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1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Résumé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>
                <a:solidFill>
                  <a:schemeClr val="bg1">
                    <a:lumMod val="65000"/>
                  </a:schemeClr>
                </a:solidFill>
              </a:rPr>
              <a:t>SALOME</a:t>
            </a:r>
          </a:p>
          <a:p>
            <a:pPr eaLnBrk="1" hangingPunct="1"/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L’IHM </a:t>
            </a:r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d’OpenTURNS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dans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SALOME </a:t>
            </a:r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jusqu’en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2014</a:t>
            </a:r>
          </a:p>
          <a:p>
            <a:pPr eaLnBrk="1" hangingPunct="1"/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La nouvelle IHM</a:t>
            </a:r>
          </a:p>
          <a:p>
            <a:pPr eaLnBrk="1" hangingPunct="1"/>
            <a:r>
              <a:rPr lang="en-US" altLang="fr-FR" dirty="0" err="1"/>
              <a:t>Objectifs</a:t>
            </a:r>
            <a:r>
              <a:rPr lang="en-US" altLang="fr-FR" dirty="0"/>
              <a:t> pour 2017-2018</a:t>
            </a:r>
          </a:p>
          <a:p>
            <a:pPr eaLnBrk="1" hangingPunct="1"/>
            <a:endParaRPr lang="en-US" alt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538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Améliorations de la v1</a:t>
            </a:r>
          </a:p>
          <a:p>
            <a:r>
              <a:rPr lang="fr-FR" sz="2000" dirty="0" smtClean="0"/>
              <a:t>Gérer </a:t>
            </a:r>
            <a:r>
              <a:rPr lang="fr-FR" sz="2000" dirty="0"/>
              <a:t>le calcul des dérivées</a:t>
            </a:r>
          </a:p>
          <a:p>
            <a:r>
              <a:rPr lang="fr-FR" sz="2000" dirty="0"/>
              <a:t>Paramétrer l'algorithme par la précision ou le budget</a:t>
            </a:r>
          </a:p>
          <a:p>
            <a:r>
              <a:rPr lang="fr-FR" sz="2000" dirty="0"/>
              <a:t>Estimer les paramètres de la distribution et tester l'adéquation</a:t>
            </a:r>
          </a:p>
          <a:p>
            <a:r>
              <a:rPr lang="fr-FR" sz="2000" b="1" dirty="0" smtClean="0"/>
              <a:t>Méta-modèle </a:t>
            </a:r>
            <a:r>
              <a:rPr lang="fr-FR" sz="2000" b="1" dirty="0"/>
              <a:t>de type polynômes de </a:t>
            </a:r>
            <a:r>
              <a:rPr lang="fr-FR" sz="2000" b="1" dirty="0" smtClean="0"/>
              <a:t>chaos</a:t>
            </a:r>
          </a:p>
          <a:p>
            <a:r>
              <a:rPr lang="fr-FR" sz="2000" dirty="0"/>
              <a:t>Estimer une probabilité de dépassement de seuil avec </a:t>
            </a:r>
            <a:r>
              <a:rPr lang="fr-FR" sz="2000" dirty="0" smtClean="0"/>
              <a:t>FORM-IS</a:t>
            </a:r>
          </a:p>
          <a:p>
            <a:r>
              <a:rPr lang="fr-FR" sz="2000" b="1" dirty="0" smtClean="0"/>
              <a:t>Criblage </a:t>
            </a:r>
            <a:r>
              <a:rPr lang="fr-FR" sz="2000" b="1" dirty="0"/>
              <a:t>par la méthode de Morris</a:t>
            </a:r>
          </a:p>
          <a:p>
            <a:r>
              <a:rPr lang="fr-FR" sz="2000" dirty="0" smtClean="0"/>
              <a:t>Importer </a:t>
            </a:r>
            <a:r>
              <a:rPr lang="fr-FR" sz="2000" dirty="0"/>
              <a:t>une base de données (X,Y)</a:t>
            </a:r>
          </a:p>
          <a:p>
            <a:pPr marL="223838" lvl="1" indent="-223838">
              <a:buSzPct val="115000"/>
              <a:buBlip>
                <a:blip r:embed="rId3"/>
              </a:buBlip>
            </a:pPr>
            <a:r>
              <a:rPr lang="fr-FR" sz="2000" b="1" dirty="0" smtClean="0">
                <a:ea typeface="+mn-ea"/>
                <a:cs typeface="+mn-cs"/>
              </a:rPr>
              <a:t>Visualisation </a:t>
            </a:r>
            <a:r>
              <a:rPr lang="fr-FR" sz="2000" b="1" dirty="0">
                <a:ea typeface="+mn-ea"/>
                <a:cs typeface="+mn-cs"/>
              </a:rPr>
              <a:t>interactive avec </a:t>
            </a:r>
            <a:r>
              <a:rPr lang="fr-FR" sz="2000" b="1" dirty="0" err="1">
                <a:ea typeface="+mn-ea"/>
                <a:cs typeface="+mn-cs"/>
              </a:rPr>
              <a:t>Paraview</a:t>
            </a:r>
            <a:r>
              <a:rPr lang="fr-FR" sz="2000" b="1" dirty="0">
                <a:ea typeface="+mn-ea"/>
                <a:cs typeface="+mn-cs"/>
              </a:rPr>
              <a:t> : matrice de </a:t>
            </a:r>
            <a:r>
              <a:rPr lang="fr-FR" sz="2000" b="1" dirty="0" err="1">
                <a:ea typeface="+mn-ea"/>
                <a:cs typeface="+mn-cs"/>
              </a:rPr>
              <a:t>scatter</a:t>
            </a:r>
            <a:r>
              <a:rPr lang="fr-FR" sz="2000" b="1" dirty="0">
                <a:ea typeface="+mn-ea"/>
                <a:cs typeface="+mn-cs"/>
              </a:rPr>
              <a:t> plots interactive, </a:t>
            </a:r>
            <a:r>
              <a:rPr lang="fr-FR" sz="2000" b="1" dirty="0" err="1">
                <a:ea typeface="+mn-ea"/>
                <a:cs typeface="+mn-cs"/>
              </a:rPr>
              <a:t>cobweb</a:t>
            </a:r>
            <a:endParaRPr lang="fr-FR" sz="2000" b="1" dirty="0">
              <a:ea typeface="+mn-ea"/>
              <a:cs typeface="+mn-cs"/>
            </a:endParaRPr>
          </a:p>
          <a:p>
            <a:pPr marL="223838" lvl="1" indent="-223838">
              <a:buSzPct val="115000"/>
              <a:buBlip>
                <a:blip r:embed="rId3"/>
              </a:buBlip>
            </a:pPr>
            <a:r>
              <a:rPr lang="fr-FR" sz="2000" dirty="0" smtClean="0">
                <a:ea typeface="+mn-ea"/>
                <a:cs typeface="+mn-cs"/>
              </a:rPr>
              <a:t>Mise </a:t>
            </a:r>
            <a:r>
              <a:rPr lang="fr-FR" sz="2000" dirty="0">
                <a:ea typeface="+mn-ea"/>
                <a:cs typeface="+mn-cs"/>
              </a:rPr>
              <a:t>à jour interactive de l'interface</a:t>
            </a:r>
          </a:p>
        </p:txBody>
      </p:sp>
      <p:sp>
        <p:nvSpPr>
          <p:cNvPr id="27" name="Titre 1"/>
          <p:cNvSpPr txBox="1">
            <a:spLocks/>
          </p:cNvSpPr>
          <p:nvPr/>
        </p:nvSpPr>
        <p:spPr bwMode="auto">
          <a:xfrm>
            <a:off x="312738" y="215900"/>
            <a:ext cx="852646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Scénarios d’utilisation pour 2016</a:t>
            </a:r>
            <a:endParaRPr lang="fr-FR" altLang="fr-FR" kern="0" dirty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478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/>
              <a:t>Améliorations de la v2</a:t>
            </a:r>
          </a:p>
          <a:p>
            <a:r>
              <a:rPr lang="fr-FR" sz="2000" dirty="0"/>
              <a:t>Estimation à noyau 1D</a:t>
            </a:r>
          </a:p>
          <a:p>
            <a:r>
              <a:rPr lang="fr-FR" sz="2000" b="1" dirty="0" smtClean="0"/>
              <a:t>Méta-modèle </a:t>
            </a:r>
            <a:r>
              <a:rPr lang="fr-FR" sz="2000" b="1" dirty="0"/>
              <a:t>de type </a:t>
            </a:r>
            <a:r>
              <a:rPr lang="fr-FR" sz="2000" b="1" dirty="0" err="1" smtClean="0"/>
              <a:t>krigeage</a:t>
            </a:r>
            <a:endParaRPr lang="fr-FR" sz="2000" b="1" dirty="0"/>
          </a:p>
          <a:p>
            <a:r>
              <a:rPr lang="fr-FR" sz="2000" dirty="0"/>
              <a:t>Estimer un quantile</a:t>
            </a:r>
          </a:p>
          <a:p>
            <a:r>
              <a:rPr lang="fr-FR" sz="2000" dirty="0"/>
              <a:t>Calage bayésien d'une variable d'entrée aléatoire : estimer la loi d'une entrée à partir d'un échantillon et d'une loi à priori</a:t>
            </a:r>
          </a:p>
          <a:p>
            <a:r>
              <a:rPr lang="fr-FR" sz="2000" dirty="0"/>
              <a:t>Calibration bayésienne d'un paramètre d'entrée de code de calcul : estimer un paramètre déterministe d'un code de calcul à partir d'un échantillon de sortie et d'un a priori</a:t>
            </a:r>
          </a:p>
          <a:p>
            <a:r>
              <a:rPr lang="fr-FR" sz="2000" dirty="0"/>
              <a:t>Tendance centrale : nouveaux plans d'expériences</a:t>
            </a:r>
          </a:p>
          <a:p>
            <a:r>
              <a:rPr lang="fr-FR" sz="2000" b="1" dirty="0" smtClean="0"/>
              <a:t>Tendance </a:t>
            </a:r>
            <a:r>
              <a:rPr lang="fr-FR" sz="2000" b="1" dirty="0"/>
              <a:t>centrale lorsque la sortie est un champ spatial ou une fonction du temps</a:t>
            </a:r>
          </a:p>
          <a:p>
            <a:r>
              <a:rPr lang="fr-FR" sz="2000" dirty="0" smtClean="0"/>
              <a:t>Gérer </a:t>
            </a:r>
            <a:r>
              <a:rPr lang="fr-FR" sz="2000" dirty="0"/>
              <a:t>un calcul planté</a:t>
            </a:r>
            <a:endParaRPr lang="fr-FR" sz="2000" dirty="0" smtClean="0"/>
          </a:p>
        </p:txBody>
      </p:sp>
      <p:sp>
        <p:nvSpPr>
          <p:cNvPr id="27" name="Titre 1"/>
          <p:cNvSpPr txBox="1">
            <a:spLocks/>
          </p:cNvSpPr>
          <p:nvPr/>
        </p:nvSpPr>
        <p:spPr bwMode="auto">
          <a:xfrm>
            <a:off x="312738" y="215900"/>
            <a:ext cx="852646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Scénarios d’utilisation pour 2017</a:t>
            </a:r>
            <a:endParaRPr lang="fr-FR" altLang="fr-FR" kern="0" dirty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66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>
                <a:solidFill>
                  <a:srgbClr val="FF7E0C"/>
                </a:solidFill>
                <a:latin typeface="SFSS1095"/>
              </a:rPr>
              <a:t>Etape A : Définition du modèle physique</a:t>
            </a:r>
          </a:p>
        </p:txBody>
      </p:sp>
      <p:pic>
        <p:nvPicPr>
          <p:cNvPr id="5222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8075" y="2407352"/>
            <a:ext cx="5795645" cy="3675947"/>
          </a:xfrm>
        </p:spPr>
      </p:pic>
      <p:sp>
        <p:nvSpPr>
          <p:cNvPr id="4" name="ZoneTexte 3"/>
          <p:cNvSpPr txBox="1"/>
          <p:nvPr/>
        </p:nvSpPr>
        <p:spPr>
          <a:xfrm>
            <a:off x="312737" y="1187450"/>
            <a:ext cx="6741205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tx2"/>
                </a:solidFill>
              </a:rPr>
              <a:t>Fonction d’étude YACS : fichier XML</a:t>
            </a:r>
          </a:p>
          <a:p>
            <a:pPr marL="285750" indent="-285750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Formule analytique</a:t>
            </a:r>
          </a:p>
          <a:p>
            <a:pPr marL="285750" indent="-285750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Fonction Python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82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1" name="Groupe 53"/>
          <p:cNvGrpSpPr>
            <a:grpSpLocks/>
          </p:cNvGrpSpPr>
          <p:nvPr/>
        </p:nvGrpSpPr>
        <p:grpSpPr bwMode="auto">
          <a:xfrm>
            <a:off x="1280862" y="1442702"/>
            <a:ext cx="4049127" cy="2716612"/>
            <a:chOff x="237363" y="3356992"/>
            <a:chExt cx="4791451" cy="3275782"/>
          </a:xfrm>
        </p:grpSpPr>
        <p:grpSp>
          <p:nvGrpSpPr>
            <p:cNvPr id="2052" name="Groupe 50"/>
            <p:cNvGrpSpPr>
              <a:grpSpLocks/>
            </p:cNvGrpSpPr>
            <p:nvPr/>
          </p:nvGrpSpPr>
          <p:grpSpPr bwMode="auto">
            <a:xfrm>
              <a:off x="318332" y="3356992"/>
              <a:ext cx="4710482" cy="3275782"/>
              <a:chOff x="124332" y="908050"/>
              <a:chExt cx="8760906" cy="5329238"/>
            </a:xfrm>
          </p:grpSpPr>
          <p:grpSp>
            <p:nvGrpSpPr>
              <p:cNvPr id="2055" name="Groupe 1"/>
              <p:cNvGrpSpPr>
                <a:grpSpLocks/>
              </p:cNvGrpSpPr>
              <p:nvPr/>
            </p:nvGrpSpPr>
            <p:grpSpPr bwMode="auto">
              <a:xfrm>
                <a:off x="5651500" y="908050"/>
                <a:ext cx="3233738" cy="5113338"/>
                <a:chOff x="5226649" y="980728"/>
                <a:chExt cx="3737839" cy="6336704"/>
              </a:xfrm>
            </p:grpSpPr>
            <p:pic>
              <p:nvPicPr>
                <p:cNvPr id="2070" name="Image 10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549" t="2090" r="9459"/>
                <a:stretch>
                  <a:fillRect/>
                </a:stretch>
              </p:blipFill>
              <p:spPr bwMode="auto">
                <a:xfrm>
                  <a:off x="5226649" y="980728"/>
                  <a:ext cx="3737839" cy="3203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71" name="Image 11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48" t="2052" r="11603" b="-2"/>
                <a:stretch>
                  <a:fillRect/>
                </a:stretch>
              </p:blipFill>
              <p:spPr bwMode="auto">
                <a:xfrm>
                  <a:off x="5233524" y="4113560"/>
                  <a:ext cx="3658956" cy="3203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36" name="Flèche droite 35"/>
              <p:cNvSpPr/>
              <p:nvPr/>
            </p:nvSpPr>
            <p:spPr>
              <a:xfrm rot="2447050">
                <a:off x="2022971" y="2083427"/>
                <a:ext cx="1585645" cy="506316"/>
              </a:xfrm>
              <a:prstGeom prst="rightArrow">
                <a:avLst/>
              </a:prstGeom>
              <a:solidFill>
                <a:srgbClr val="FE5815">
                  <a:lumMod val="40000"/>
                  <a:lumOff val="60000"/>
                </a:srgbClr>
              </a:solidFill>
              <a:ln w="25400" cap="flat" cmpd="sng" algn="ctr">
                <a:solidFill>
                  <a:srgbClr val="FE5815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7" name="Flèche droite 36"/>
              <p:cNvSpPr/>
              <p:nvPr/>
            </p:nvSpPr>
            <p:spPr>
              <a:xfrm>
                <a:off x="1116467" y="3245888"/>
                <a:ext cx="2232304" cy="501150"/>
              </a:xfrm>
              <a:prstGeom prst="rightArrow">
                <a:avLst/>
              </a:prstGeom>
              <a:solidFill>
                <a:srgbClr val="FE5815">
                  <a:lumMod val="40000"/>
                  <a:lumOff val="60000"/>
                </a:srgbClr>
              </a:solidFill>
              <a:ln w="25400" cap="flat" cmpd="sng" algn="ctr">
                <a:solidFill>
                  <a:srgbClr val="FE5815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8" name="Flèche droite 37"/>
              <p:cNvSpPr/>
              <p:nvPr/>
            </p:nvSpPr>
            <p:spPr>
              <a:xfrm rot="17830888">
                <a:off x="2036053" y="4801700"/>
                <a:ext cx="1937435" cy="504925"/>
              </a:xfrm>
              <a:prstGeom prst="rightArrow">
                <a:avLst/>
              </a:prstGeom>
              <a:solidFill>
                <a:srgbClr val="FE5815">
                  <a:lumMod val="40000"/>
                  <a:lumOff val="60000"/>
                </a:srgbClr>
              </a:solidFill>
              <a:ln w="25400" cap="flat" cmpd="sng" algn="ctr">
                <a:solidFill>
                  <a:srgbClr val="FE5815">
                    <a:shade val="5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9" name="Rectangle à coins arrondis 38"/>
              <p:cNvSpPr/>
              <p:nvPr/>
            </p:nvSpPr>
            <p:spPr>
              <a:xfrm>
                <a:off x="124332" y="2853234"/>
                <a:ext cx="1405525" cy="1224459"/>
              </a:xfrm>
              <a:prstGeom prst="roundRect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pic>
            <p:nvPicPr>
              <p:cNvPr id="2060" name="Espace réservé du contenu 4" descr="MaillageSansFon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563" y="3132138"/>
                <a:ext cx="1036637" cy="911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Ellipse 40"/>
              <p:cNvSpPr/>
              <p:nvPr/>
            </p:nvSpPr>
            <p:spPr>
              <a:xfrm>
                <a:off x="1116467" y="4367017"/>
                <a:ext cx="141734" cy="142079"/>
              </a:xfrm>
              <a:prstGeom prst="ellipse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sp>
            <p:nvSpPr>
              <p:cNvPr id="42" name="Ellipse 41"/>
              <p:cNvSpPr/>
              <p:nvPr/>
            </p:nvSpPr>
            <p:spPr>
              <a:xfrm>
                <a:off x="1187334" y="4653758"/>
                <a:ext cx="144685" cy="144662"/>
              </a:xfrm>
              <a:prstGeom prst="ellipse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sp>
            <p:nvSpPr>
              <p:cNvPr id="43" name="Ellipse 42"/>
              <p:cNvSpPr/>
              <p:nvPr/>
            </p:nvSpPr>
            <p:spPr>
              <a:xfrm>
                <a:off x="1476707" y="4798420"/>
                <a:ext cx="141734" cy="144662"/>
              </a:xfrm>
              <a:prstGeom prst="ellipse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sp>
            <p:nvSpPr>
              <p:cNvPr id="44" name="Rectangle à coins arrondis 43"/>
              <p:cNvSpPr/>
              <p:nvPr/>
            </p:nvSpPr>
            <p:spPr>
              <a:xfrm>
                <a:off x="1565290" y="1342036"/>
                <a:ext cx="1405525" cy="1224459"/>
              </a:xfrm>
              <a:prstGeom prst="roundRect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pic>
            <p:nvPicPr>
              <p:cNvPr id="2065" name="Espace réservé du contenu 4" descr="MaillageSansFon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9425" y="1619250"/>
                <a:ext cx="1036638" cy="911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" name="ZoneTexte 45"/>
              <p:cNvSpPr txBox="1"/>
              <p:nvPr/>
            </p:nvSpPr>
            <p:spPr>
              <a:xfrm>
                <a:off x="1432415" y="1349783"/>
                <a:ext cx="1653558" cy="65107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fr-FR" sz="675" b="1" kern="0" dirty="0">
                    <a:ln w="12700">
                      <a:noFill/>
                      <a:prstDash val="solid"/>
                    </a:ln>
                    <a:solidFill>
                      <a:srgbClr val="474747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Water </a:t>
                </a:r>
                <a:r>
                  <a:rPr lang="fr-FR" sz="675" b="1" kern="0" dirty="0" err="1">
                    <a:ln w="12700">
                      <a:noFill/>
                      <a:prstDash val="solid"/>
                    </a:ln>
                    <a:solidFill>
                      <a:srgbClr val="474747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level</a:t>
                </a:r>
                <a:r>
                  <a:rPr lang="fr-FR" sz="675" b="1" kern="0" dirty="0">
                    <a:ln w="12700">
                      <a:noFill/>
                      <a:prstDash val="solid"/>
                    </a:ln>
                    <a:solidFill>
                      <a:srgbClr val="474747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</a:rPr>
                  <a:t> 1</a:t>
                </a:r>
              </a:p>
            </p:txBody>
          </p:sp>
          <p:sp>
            <p:nvSpPr>
              <p:cNvPr id="47" name="Rectangle à coins arrondis 46"/>
              <p:cNvSpPr/>
              <p:nvPr/>
            </p:nvSpPr>
            <p:spPr>
              <a:xfrm>
                <a:off x="1618440" y="5015413"/>
                <a:ext cx="1511825" cy="1221875"/>
              </a:xfrm>
              <a:prstGeom prst="roundRect">
                <a:avLst/>
              </a:prstGeom>
              <a:gradFill rotWithShape="1">
                <a:gsLst>
                  <a:gs pos="0">
                    <a:srgbClr val="FE5815">
                      <a:tint val="50000"/>
                      <a:satMod val="300000"/>
                    </a:srgbClr>
                  </a:gs>
                  <a:gs pos="35000">
                    <a:srgbClr val="FE5815">
                      <a:tint val="37000"/>
                      <a:satMod val="300000"/>
                    </a:srgbClr>
                  </a:gs>
                  <a:gs pos="100000">
                    <a:srgbClr val="FE5815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FE5815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fr-FR" kern="0">
                  <a:solidFill>
                    <a:srgbClr val="7F7F7F"/>
                  </a:solidFill>
                  <a:latin typeface="Arial"/>
                </a:endParaRPr>
              </a:p>
            </p:txBody>
          </p:sp>
          <p:pic>
            <p:nvPicPr>
              <p:cNvPr id="2068" name="Espace réservé du contenu 4" descr="MaillageSansFond.PNG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7850" y="5292725"/>
                <a:ext cx="1038225" cy="911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Pentagone 48"/>
              <p:cNvSpPr/>
              <p:nvPr/>
            </p:nvSpPr>
            <p:spPr>
              <a:xfrm>
                <a:off x="3348772" y="2920400"/>
                <a:ext cx="2559079" cy="1103047"/>
              </a:xfrm>
              <a:prstGeom prst="homePlate">
                <a:avLst/>
              </a:prstGeom>
              <a:gradFill rotWithShape="1">
                <a:gsLst>
                  <a:gs pos="0">
                    <a:srgbClr val="001A70">
                      <a:tint val="50000"/>
                      <a:satMod val="300000"/>
                    </a:srgbClr>
                  </a:gs>
                  <a:gs pos="35000">
                    <a:srgbClr val="001A70">
                      <a:tint val="37000"/>
                      <a:satMod val="300000"/>
                    </a:srgbClr>
                  </a:gs>
                  <a:gs pos="100000">
                    <a:srgbClr val="001A70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1A7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fr-FR" sz="1050" b="1" kern="0" dirty="0">
                    <a:ln w="12700">
                      <a:noFill/>
                      <a:prstDash val="solid"/>
                    </a:ln>
                    <a:solidFill>
                      <a:srgbClr val="FE5815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Arial"/>
                  </a:rPr>
                  <a:t>Post-</a:t>
                </a:r>
                <a:r>
                  <a:rPr lang="fr-FR" sz="1050" b="1" kern="0" dirty="0" err="1">
                    <a:ln w="12700">
                      <a:noFill/>
                      <a:prstDash val="solid"/>
                    </a:ln>
                    <a:solidFill>
                      <a:srgbClr val="FE5815"/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Arial"/>
                  </a:rPr>
                  <a:t>processing</a:t>
                </a:r>
                <a:endParaRPr lang="fr-FR" sz="1050" b="1" kern="0" dirty="0">
                  <a:ln w="12700">
                    <a:noFill/>
                    <a:prstDash val="solid"/>
                  </a:ln>
                  <a:solidFill>
                    <a:srgbClr val="FE5815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rial"/>
                </a:endParaRPr>
              </a:p>
            </p:txBody>
          </p:sp>
        </p:grpSp>
        <p:sp>
          <p:nvSpPr>
            <p:cNvPr id="33" name="ZoneTexte 32"/>
            <p:cNvSpPr txBox="1"/>
            <p:nvPr/>
          </p:nvSpPr>
          <p:spPr>
            <a:xfrm>
              <a:off x="237363" y="4566951"/>
              <a:ext cx="900184" cy="4002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675" b="1" kern="0" dirty="0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Water </a:t>
              </a:r>
              <a:r>
                <a:rPr lang="fr-FR" sz="675" b="1" kern="0" dirty="0" err="1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level</a:t>
              </a:r>
              <a:r>
                <a:rPr lang="fr-FR" sz="675" b="1" kern="0" dirty="0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 2</a:t>
              </a:r>
            </a:p>
          </p:txBody>
        </p:sp>
        <p:sp>
          <p:nvSpPr>
            <p:cNvPr id="34" name="ZoneTexte 33"/>
            <p:cNvSpPr txBox="1"/>
            <p:nvPr/>
          </p:nvSpPr>
          <p:spPr>
            <a:xfrm>
              <a:off x="1115320" y="5832486"/>
              <a:ext cx="885895" cy="40020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fr-FR" sz="675" b="1" kern="0" dirty="0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Water </a:t>
              </a:r>
              <a:r>
                <a:rPr lang="fr-FR" sz="675" b="1" kern="0" dirty="0" err="1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level</a:t>
              </a:r>
              <a:r>
                <a:rPr lang="fr-FR" sz="675" b="1" kern="0" dirty="0">
                  <a:ln w="12700">
                    <a:noFill/>
                    <a:prstDash val="solid"/>
                  </a:ln>
                  <a:solidFill>
                    <a:srgbClr val="474747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 N=70000</a:t>
              </a:r>
            </a:p>
          </p:txBody>
        </p:sp>
      </p:grp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Champs :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Données fonctionnelles (2D or 3D) : HDR Plot</a:t>
            </a:r>
          </a:p>
        </p:txBody>
      </p:sp>
      <p:grpSp>
        <p:nvGrpSpPr>
          <p:cNvPr id="2050" name="Groupe 5"/>
          <p:cNvGrpSpPr>
            <a:grpSpLocks/>
          </p:cNvGrpSpPr>
          <p:nvPr/>
        </p:nvGrpSpPr>
        <p:grpSpPr bwMode="auto">
          <a:xfrm>
            <a:off x="5979200" y="1837640"/>
            <a:ext cx="3232724" cy="2467118"/>
            <a:chOff x="6290507" y="3608828"/>
            <a:chExt cx="3479227" cy="2622970"/>
          </a:xfrm>
        </p:grpSpPr>
        <p:pic>
          <p:nvPicPr>
            <p:cNvPr id="2072" name="Imag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4423" y="3608828"/>
              <a:ext cx="2882879" cy="22769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6290507" y="5803834"/>
              <a:ext cx="3479227" cy="4279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fr-FR" i="1" kern="0" dirty="0" err="1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Sensitivity</a:t>
              </a:r>
              <a:r>
                <a:rPr lang="fr-FR" i="1" kern="0" dirty="0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 </a:t>
              </a:r>
              <a:r>
                <a:rPr lang="fr-FR" i="1" kern="0" dirty="0" err="1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Analysis</a:t>
              </a:r>
              <a:r>
                <a:rPr lang="fr-FR" i="1" kern="0" dirty="0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 (</a:t>
              </a:r>
              <a:r>
                <a:rPr lang="fr-FR" i="1" kern="0" dirty="0" err="1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Sobol</a:t>
              </a:r>
              <a:r>
                <a:rPr lang="fr-FR" i="1" kern="0" dirty="0">
                  <a:solidFill>
                    <a:srgbClr val="FE5815"/>
                  </a:solidFill>
                  <a:latin typeface="+mn-lt"/>
                  <a:cs typeface="Calibri" panose="020F0502020204030204" pitchFamily="34" charset="0"/>
                </a:rPr>
                <a:t>’)</a:t>
              </a:r>
              <a:endParaRPr lang="fr-FR" i="1" dirty="0">
                <a:solidFill>
                  <a:srgbClr val="FE5815"/>
                </a:solidFill>
                <a:latin typeface="+mn-lt"/>
                <a:cs typeface="Calibri" panose="020F0502020204030204" pitchFamily="34" charset="0"/>
              </a:endParaRPr>
            </a:p>
          </p:txBody>
        </p:sp>
      </p:grpSp>
      <p:sp>
        <p:nvSpPr>
          <p:cNvPr id="27" name="Titre 1"/>
          <p:cNvSpPr txBox="1">
            <a:spLocks/>
          </p:cNvSpPr>
          <p:nvPr/>
        </p:nvSpPr>
        <p:spPr bwMode="auto">
          <a:xfrm>
            <a:off x="312738" y="215900"/>
            <a:ext cx="8526462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5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900" b="1">
                <a:solidFill>
                  <a:schemeClr val="hlink"/>
                </a:solidFill>
                <a:latin typeface="Arial" charset="0"/>
              </a:defRPr>
            </a:lvl9pPr>
          </a:lstStyle>
          <a:p>
            <a:r>
              <a:rPr lang="fr-FR" altLang="fr-FR" sz="3200" dirty="0">
                <a:solidFill>
                  <a:srgbClr val="FF7E0C"/>
                </a:solidFill>
                <a:latin typeface="SFSS1095"/>
              </a:rPr>
              <a:t>Perspectives : visualisation</a:t>
            </a:r>
            <a:endParaRPr lang="fr-FR" altLang="fr-FR" kern="0" dirty="0" smtClean="0"/>
          </a:p>
        </p:txBody>
      </p:sp>
      <p:sp>
        <p:nvSpPr>
          <p:cNvPr id="31" name="Rectangle 30"/>
          <p:cNvSpPr/>
          <p:nvPr/>
        </p:nvSpPr>
        <p:spPr bwMode="auto">
          <a:xfrm>
            <a:off x="2745918" y="4066425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fr-FR" i="1" kern="0" dirty="0" err="1" smtClean="0">
                <a:solidFill>
                  <a:srgbClr val="FE5815"/>
                </a:solidFill>
                <a:latin typeface="+mn-lt"/>
                <a:cs typeface="Calibri" panose="020F0502020204030204" pitchFamily="34" charset="0"/>
              </a:rPr>
              <a:t>Uncertainty</a:t>
            </a:r>
            <a:r>
              <a:rPr lang="fr-FR" i="1" kern="0" dirty="0" smtClean="0">
                <a:solidFill>
                  <a:srgbClr val="FE5815"/>
                </a:solidFill>
                <a:latin typeface="+mn-lt"/>
                <a:cs typeface="Calibri" panose="020F0502020204030204" pitchFamily="34" charset="0"/>
              </a:rPr>
              <a:t> propagation</a:t>
            </a:r>
            <a:endParaRPr lang="fr-FR" i="1" dirty="0">
              <a:solidFill>
                <a:srgbClr val="FE5815"/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69" y="5028068"/>
            <a:ext cx="3242222" cy="1829932"/>
          </a:xfrm>
          <a:prstGeom prst="rect">
            <a:avLst/>
          </a:prstGeom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8724"/>
          <a:stretch/>
        </p:blipFill>
        <p:spPr bwMode="auto">
          <a:xfrm>
            <a:off x="932782" y="5062211"/>
            <a:ext cx="2928682" cy="1721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lèche droite 5"/>
          <p:cNvSpPr/>
          <p:nvPr/>
        </p:nvSpPr>
        <p:spPr>
          <a:xfrm>
            <a:off x="3860672" y="5820035"/>
            <a:ext cx="774034" cy="213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161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>
                <a:solidFill>
                  <a:srgbClr val="FF7E0C"/>
                </a:solidFill>
                <a:latin typeface="SFSS1095"/>
              </a:rPr>
              <a:t>Etape C : étude en tendance centrale par Monte-Carlo simple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1" r="37900" b="14867"/>
          <a:stretch/>
        </p:blipFill>
        <p:spPr>
          <a:xfrm>
            <a:off x="735919" y="1187450"/>
            <a:ext cx="7680100" cy="5059680"/>
          </a:xfr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64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200" dirty="0" smtClean="0">
                <a:solidFill>
                  <a:srgbClr val="FF7E0C"/>
                </a:solidFill>
                <a:latin typeface="SFSS1095"/>
              </a:rPr>
              <a:t>Etape C : estimation de P(Y&gt;t)</a:t>
            </a:r>
            <a:endParaRPr lang="fr-FR" alt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4737" t="9632" r="39473" b="21315"/>
          <a:stretch/>
        </p:blipFill>
        <p:spPr>
          <a:xfrm>
            <a:off x="2021305" y="1187450"/>
            <a:ext cx="4363452" cy="5261811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893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Et du </a:t>
            </a:r>
            <a:r>
              <a:rPr lang="en-US" altLang="fr-FR" dirty="0" err="1" smtClean="0"/>
              <a:t>côté</a:t>
            </a:r>
            <a:r>
              <a:rPr lang="en-US" altLang="fr-FR" dirty="0" smtClean="0"/>
              <a:t> Phimeca ?</a:t>
            </a: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Réflexion en cours d’initiation (il y a 2 ans) pour le passage d’un outil générique « neutre » à des outils intégrés</a:t>
            </a:r>
          </a:p>
          <a:p>
            <a:pPr lvl="1"/>
            <a:r>
              <a:rPr lang="fr-FR" dirty="0" smtClean="0"/>
              <a:t>Une réalité industrielle : pour déployer de « nouvelles » approches, donc un nouvel outil, il faut s’insérer dans l’environnement des utilisateurs</a:t>
            </a:r>
          </a:p>
          <a:p>
            <a:pPr lvl="1"/>
            <a:r>
              <a:rPr lang="fr-FR" dirty="0" err="1" smtClean="0"/>
              <a:t>Salome</a:t>
            </a:r>
            <a:r>
              <a:rPr lang="fr-FR" dirty="0" smtClean="0"/>
              <a:t> est un environnement industriel !</a:t>
            </a:r>
          </a:p>
          <a:p>
            <a:pPr lvl="1"/>
            <a:endParaRPr lang="fr-FR" dirty="0"/>
          </a:p>
          <a:p>
            <a:r>
              <a:rPr lang="fr-FR" dirty="0" smtClean="0"/>
              <a:t>Contraintes informatiques induites par cette évolution</a:t>
            </a:r>
          </a:p>
          <a:p>
            <a:pPr lvl="1"/>
            <a:r>
              <a:rPr lang="fr-FR" dirty="0" smtClean="0"/>
              <a:t>Séparation optimale des différentes « couches »: interfaces/commandes, commandes/lancement, …</a:t>
            </a:r>
          </a:p>
          <a:p>
            <a:pPr lvl="1"/>
            <a:r>
              <a:rPr lang="fr-FR" dirty="0" smtClean="0"/>
              <a:t>Capacité à s’intégrer à des projets informatiques de diverses natures</a:t>
            </a:r>
          </a:p>
          <a:p>
            <a:pPr lvl="1"/>
            <a:endParaRPr lang="fr-FR" dirty="0"/>
          </a:p>
          <a:p>
            <a:r>
              <a:rPr lang="fr-FR" dirty="0" smtClean="0"/>
              <a:t>Intérêt pour un nouveau projet ! 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0125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mtClean="0"/>
              <a:t>Contexte général de SALOME</a:t>
            </a:r>
            <a:endParaRPr lang="fr-FR" altLang="fr-FR" dirty="0" smtClean="0"/>
          </a:p>
        </p:txBody>
      </p:sp>
      <p:sp>
        <p:nvSpPr>
          <p:cNvPr id="77827" name="Espace réservé du contenu 2"/>
          <p:cNvSpPr>
            <a:spLocks noGrp="1"/>
          </p:cNvSpPr>
          <p:nvPr>
            <p:ph idx="1"/>
          </p:nvPr>
        </p:nvSpPr>
        <p:spPr>
          <a:xfrm>
            <a:off x="431800" y="1529112"/>
            <a:ext cx="8405813" cy="4525962"/>
          </a:xfrm>
        </p:spPr>
        <p:txBody>
          <a:bodyPr/>
          <a:lstStyle/>
          <a:p>
            <a:r>
              <a:rPr lang="fr-FR" altLang="fr-FR" smtClean="0"/>
              <a:t>Simulation numérique des systèmes physiques d’intérêt EDF</a:t>
            </a:r>
          </a:p>
          <a:p>
            <a:endParaRPr lang="fr-FR" altLang="fr-FR" smtClean="0"/>
          </a:p>
          <a:p>
            <a:endParaRPr lang="fr-FR" altLang="fr-FR" smtClean="0"/>
          </a:p>
          <a:p>
            <a:endParaRPr lang="fr-FR" altLang="fr-FR" smtClean="0"/>
          </a:p>
          <a:p>
            <a:pPr lvl="2"/>
            <a:endParaRPr lang="fr-FR" altLang="fr-FR" smtClean="0"/>
          </a:p>
          <a:p>
            <a:pPr lvl="2"/>
            <a:r>
              <a:rPr lang="fr-FR" altLang="fr-FR" sz="1200" smtClean="0"/>
              <a:t>Mécanique (Code_Aster)</a:t>
            </a:r>
          </a:p>
          <a:p>
            <a:pPr lvl="2"/>
            <a:r>
              <a:rPr lang="fr-FR" altLang="fr-FR" sz="1200" smtClean="0"/>
              <a:t>Thermohydraulique (Code_Saturne, Neptune_CFD)</a:t>
            </a:r>
          </a:p>
          <a:p>
            <a:pPr lvl="2"/>
            <a:r>
              <a:rPr lang="fr-FR" altLang="fr-FR" sz="1200" smtClean="0"/>
              <a:t>Electromagnétisme (Code_CARMEL3D)</a:t>
            </a:r>
          </a:p>
          <a:p>
            <a:pPr lvl="2"/>
            <a:r>
              <a:rPr lang="fr-FR" altLang="fr-FR" sz="1200" smtClean="0"/>
              <a:t>Neutronique (ANDROMEDE)</a:t>
            </a:r>
          </a:p>
          <a:p>
            <a:pPr lvl="2"/>
            <a:r>
              <a:rPr lang="fr-FR" altLang="fr-FR" sz="1200" smtClean="0"/>
              <a:t>Hydraulique à surface libre (Telemac, Mascaret)</a:t>
            </a:r>
          </a:p>
          <a:p>
            <a:pPr lvl="2"/>
            <a:r>
              <a:rPr lang="fr-FR" altLang="fr-FR" sz="1200" smtClean="0"/>
              <a:t>…</a:t>
            </a:r>
            <a:endParaRPr lang="fr-FR" altLang="fr-FR" smtClean="0"/>
          </a:p>
          <a:p>
            <a:r>
              <a:rPr lang="fr-FR" altLang="fr-FR" smtClean="0"/>
              <a:t>Besoins génériques de la simulation </a:t>
            </a:r>
            <a:br>
              <a:rPr lang="fr-FR" altLang="fr-FR" smtClean="0"/>
            </a:br>
            <a:r>
              <a:rPr lang="fr-FR" altLang="fr-FR" smtClean="0"/>
              <a:t>dans ce domaine</a:t>
            </a:r>
          </a:p>
          <a:p>
            <a:pPr lvl="1"/>
            <a:r>
              <a:rPr lang="fr-FR" altLang="fr-FR" smtClean="0"/>
              <a:t>Modélisation 3D (CAO, maillages, visualisation)</a:t>
            </a:r>
          </a:p>
          <a:p>
            <a:pPr lvl="1"/>
            <a:r>
              <a:rPr lang="fr-FR" altLang="fr-FR" smtClean="0"/>
              <a:t>Orchestration des calculs (composition, distribution)</a:t>
            </a:r>
          </a:p>
          <a:p>
            <a:pPr lvl="1"/>
            <a:r>
              <a:rPr lang="fr-FR" altLang="fr-FR" smtClean="0"/>
              <a:t>Traitement de données complexes (champs, matrices)</a:t>
            </a:r>
            <a:endParaRPr lang="fr-FR" altLang="fr-FR" dirty="0" smtClean="0"/>
          </a:p>
        </p:txBody>
      </p:sp>
      <p:pic>
        <p:nvPicPr>
          <p:cNvPr id="77829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125413"/>
            <a:ext cx="998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images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88" y="3476625"/>
            <a:ext cx="1349375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1" name="Image 11" descr="project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38" y="5276850"/>
            <a:ext cx="16351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2" name="Imag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75" y="4356100"/>
            <a:ext cx="2398713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3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57563"/>
            <a:ext cx="1206500" cy="95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4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2126602"/>
            <a:ext cx="1664132" cy="1011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5" name="Imag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4" y="2099887"/>
            <a:ext cx="1358758" cy="125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6" name="Imag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663" y="5276850"/>
            <a:ext cx="1179512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ccolade ouvrante 18"/>
          <p:cNvSpPr/>
          <p:nvPr/>
        </p:nvSpPr>
        <p:spPr>
          <a:xfrm>
            <a:off x="5867400" y="3429000"/>
            <a:ext cx="433388" cy="29051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>
              <a:solidFill>
                <a:srgbClr val="7F7F7F"/>
              </a:solidFill>
            </a:endParaRPr>
          </a:p>
        </p:txBody>
      </p:sp>
      <p:pic>
        <p:nvPicPr>
          <p:cNvPr id="77838" name="Imag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8" y="1925638"/>
            <a:ext cx="982093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9" name="Imag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25" y="2042304"/>
            <a:ext cx="1116161" cy="114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40" name="ZoneTexte 21"/>
          <p:cNvSpPr txBox="1">
            <a:spLocks noChangeArrowheads="1"/>
          </p:cNvSpPr>
          <p:nvPr/>
        </p:nvSpPr>
        <p:spPr bwMode="auto">
          <a:xfrm>
            <a:off x="2859955" y="6367881"/>
            <a:ext cx="2952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0" tIns="0" rIns="3600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fr-FR" sz="2000" dirty="0">
                <a:solidFill>
                  <a:srgbClr val="FE5815"/>
                </a:solidFill>
              </a:rPr>
              <a:t>=     Plateforme SALOME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684214" y="6334125"/>
            <a:ext cx="5181600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320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fr-FR" dirty="0" smtClean="0"/>
              <a:t>Résumé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Pourquoi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?</a:t>
            </a:r>
          </a:p>
          <a:p>
            <a:pPr eaLnBrk="1" hangingPunct="1"/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Comment ?</a:t>
            </a:r>
          </a:p>
          <a:p>
            <a:pPr eaLnBrk="1" hangingPunct="1"/>
            <a:r>
              <a:rPr lang="en-US" altLang="fr-FR" dirty="0" err="1" smtClean="0"/>
              <a:t>Présentation</a:t>
            </a:r>
            <a:r>
              <a:rPr lang="en-US" altLang="fr-FR" dirty="0" smtClean="0"/>
              <a:t> de </a:t>
            </a:r>
            <a:r>
              <a:rPr lang="en-US" altLang="fr-FR" dirty="0" err="1" smtClean="0"/>
              <a:t>l’IHM</a:t>
            </a:r>
            <a:endParaRPr lang="en-US" altLang="fr-FR" dirty="0" smtClean="0"/>
          </a:p>
          <a:p>
            <a:pPr eaLnBrk="1" hangingPunct="1"/>
            <a:r>
              <a:rPr lang="en-US" altLang="fr-FR" dirty="0" err="1">
                <a:solidFill>
                  <a:schemeClr val="bg1">
                    <a:lumMod val="65000"/>
                  </a:schemeClr>
                </a:solidFill>
              </a:rPr>
              <a:t>Objectifs</a:t>
            </a:r>
            <a:r>
              <a:rPr lang="en-US" altLang="fr-FR" dirty="0">
                <a:solidFill>
                  <a:schemeClr val="bg1">
                    <a:lumMod val="65000"/>
                  </a:schemeClr>
                </a:solidFill>
              </a:rPr>
              <a:t> pour 2017-2018</a:t>
            </a:r>
          </a:p>
          <a:p>
            <a:pPr marL="0" indent="0" eaLnBrk="1" hangingPunct="1">
              <a:buNone/>
            </a:pPr>
            <a:endParaRPr lang="en-US" altLang="fr-FR" dirty="0" smtClean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0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mtClean="0"/>
              <a:t>IHM : fonctionnalités</a:t>
            </a:r>
            <a:br>
              <a:rPr lang="fr-FR" altLang="fr-FR" smtClean="0"/>
            </a:br>
            <a:endParaRPr lang="fr-FR" altLang="fr-FR" dirty="0" smtClean="0"/>
          </a:p>
        </p:txBody>
      </p:sp>
      <p:sp>
        <p:nvSpPr>
          <p:cNvPr id="54275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fr-FR" dirty="0" smtClean="0"/>
              <a:t>Etape A : définition de la fonction G </a:t>
            </a:r>
          </a:p>
          <a:p>
            <a:pPr lvl="1"/>
            <a:r>
              <a:rPr lang="fr-FR" altLang="fr-FR" dirty="0" smtClean="0"/>
              <a:t> Étude SALOME (XML)</a:t>
            </a:r>
          </a:p>
          <a:p>
            <a:pPr lvl="1"/>
            <a:r>
              <a:rPr lang="fr-FR" altLang="fr-FR" dirty="0" smtClean="0"/>
              <a:t> Analytique</a:t>
            </a:r>
          </a:p>
          <a:p>
            <a:pPr lvl="1"/>
            <a:r>
              <a:rPr lang="fr-FR" altLang="fr-FR" dirty="0" smtClean="0"/>
              <a:t> Python</a:t>
            </a:r>
          </a:p>
          <a:p>
            <a:r>
              <a:rPr lang="fr-FR" altLang="fr-FR" dirty="0" smtClean="0"/>
              <a:t>Etape B : loi jointe de X (marginales, copule gaussienne)</a:t>
            </a:r>
          </a:p>
          <a:p>
            <a:r>
              <a:rPr lang="fr-FR" altLang="fr-FR" dirty="0" smtClean="0"/>
              <a:t>Etape C : </a:t>
            </a:r>
          </a:p>
          <a:p>
            <a:pPr lvl="2"/>
            <a:r>
              <a:rPr lang="fr-FR" altLang="fr-FR" dirty="0" smtClean="0"/>
              <a:t> analyse paramétrique</a:t>
            </a:r>
          </a:p>
          <a:p>
            <a:pPr lvl="2"/>
            <a:r>
              <a:rPr lang="fr-FR" altLang="fr-FR" dirty="0" smtClean="0"/>
              <a:t> étude en tendance centrale (Monte-Carlo ou  développement de Taylor)</a:t>
            </a:r>
          </a:p>
          <a:p>
            <a:pPr lvl="2"/>
            <a:r>
              <a:rPr lang="fr-FR" altLang="fr-FR" dirty="0" smtClean="0"/>
              <a:t> probabilité de dépassement de seuil (Monte-Carlo simple)</a:t>
            </a:r>
          </a:p>
          <a:p>
            <a:r>
              <a:rPr lang="fr-FR" altLang="fr-FR" dirty="0" smtClean="0"/>
              <a:t>Etape C’ : indices de sensibilité SRC ou </a:t>
            </a:r>
            <a:r>
              <a:rPr lang="fr-FR" altLang="fr-FR" dirty="0" err="1" smtClean="0"/>
              <a:t>Sobol</a:t>
            </a:r>
            <a:r>
              <a:rPr lang="fr-FR" altLang="fr-FR" dirty="0" smtClean="0"/>
              <a:t>’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82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>
                <a:solidFill>
                  <a:srgbClr val="FF7E0C"/>
                </a:solidFill>
                <a:latin typeface="SFSS1095"/>
              </a:rPr>
              <a:t>Etape A : Définition du modèle physique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12737" y="1187450"/>
            <a:ext cx="6741205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3838" indent="-223838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tx2"/>
                </a:solidFill>
              </a:rPr>
              <a:t>Fonction d’étude YACS : fichier XML</a:t>
            </a:r>
          </a:p>
          <a:p>
            <a:pPr marL="285750" indent="-285750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Formule analytique</a:t>
            </a:r>
          </a:p>
          <a:p>
            <a:pPr marL="285750" indent="-285750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Fonction Python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256" y="1637686"/>
            <a:ext cx="5535931" cy="494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2800" dirty="0" smtClean="0">
                <a:solidFill>
                  <a:srgbClr val="FF7E0C"/>
                </a:solidFill>
                <a:latin typeface="SFSS1095"/>
              </a:rPr>
              <a:t>Etape A : Définition du modèle physique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2737" y="1187450"/>
            <a:ext cx="6741205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Fonction d’étude YACS : fichier XML</a:t>
            </a:r>
          </a:p>
          <a:p>
            <a:pPr marL="223838" indent="-223838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b="1" dirty="0">
                <a:solidFill>
                  <a:schemeClr val="tx2"/>
                </a:solidFill>
              </a:rPr>
              <a:t>Formule analytique</a:t>
            </a:r>
          </a:p>
          <a:p>
            <a:pPr marL="285750" indent="-285750" eaLnBrk="1" hangingPunct="1">
              <a:spcBef>
                <a:spcPct val="20000"/>
              </a:spcBef>
              <a:buSzPct val="115000"/>
              <a:buFont typeface="Arial" panose="020B0604020202020204" pitchFamily="34" charset="0"/>
              <a:buChar char="•"/>
              <a:defRPr/>
            </a:pPr>
            <a:r>
              <a:rPr lang="fr-FR" dirty="0">
                <a:solidFill>
                  <a:schemeClr val="bg1">
                    <a:lumMod val="65000"/>
                  </a:schemeClr>
                </a:solidFill>
              </a:rPr>
              <a:t>Fonction Python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7502" t="3949" r="25393" b="23842"/>
          <a:stretch/>
        </p:blipFill>
        <p:spPr>
          <a:xfrm>
            <a:off x="1377861" y="2221579"/>
            <a:ext cx="6568710" cy="4417781"/>
          </a:xfrm>
          <a:prstGeom prst="rect">
            <a:avLst/>
          </a:prstGeo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IHM OpenTURNS - Journée utilisateurs OpenTURNS 21/06/2016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73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efec8622-0eb8-40fc-b3eb-de698a514efe"/>
</p:tagLst>
</file>

<file path=ppt/theme/theme1.xml><?xml version="1.0" encoding="utf-8"?>
<a:theme xmlns:a="http://schemas.openxmlformats.org/drawingml/2006/main" name="EDF_PPT_Class_2_F">
  <a:themeElements>
    <a:clrScheme name="">
      <a:dk1>
        <a:srgbClr val="005BBB"/>
      </a:dk1>
      <a:lt1>
        <a:srgbClr val="FFFFFF"/>
      </a:lt1>
      <a:dk2>
        <a:srgbClr val="000000"/>
      </a:dk2>
      <a:lt2>
        <a:srgbClr val="FE5815"/>
      </a:lt2>
      <a:accent1>
        <a:srgbClr val="005BBB"/>
      </a:accent1>
      <a:accent2>
        <a:srgbClr val="3C9BD5"/>
      </a:accent2>
      <a:accent3>
        <a:srgbClr val="FFFFFF"/>
      </a:accent3>
      <a:accent4>
        <a:srgbClr val="004C9F"/>
      </a:accent4>
      <a:accent5>
        <a:srgbClr val="AAB5DA"/>
      </a:accent5>
      <a:accent6>
        <a:srgbClr val="358CC1"/>
      </a:accent6>
      <a:hlink>
        <a:srgbClr val="F7922A"/>
      </a:hlink>
      <a:folHlink>
        <a:srgbClr val="9CDBF8"/>
      </a:folHlink>
    </a:clrScheme>
    <a:fontScheme name="EDF_PPT_Class_2_F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F_PPT_Class_2_F 1">
        <a:dk1>
          <a:srgbClr val="000000"/>
        </a:dk1>
        <a:lt1>
          <a:srgbClr val="FFFFFF"/>
        </a:lt1>
        <a:dk2>
          <a:srgbClr val="000000"/>
        </a:dk2>
        <a:lt2>
          <a:srgbClr val="FE5815"/>
        </a:lt2>
        <a:accent1>
          <a:srgbClr val="005BBB"/>
        </a:accent1>
        <a:accent2>
          <a:srgbClr val="3C9BD5"/>
        </a:accent2>
        <a:accent3>
          <a:srgbClr val="FFFFFF"/>
        </a:accent3>
        <a:accent4>
          <a:srgbClr val="000000"/>
        </a:accent4>
        <a:accent5>
          <a:srgbClr val="AAB5DA"/>
        </a:accent5>
        <a:accent6>
          <a:srgbClr val="358CC1"/>
        </a:accent6>
        <a:hlink>
          <a:srgbClr val="F7922A"/>
        </a:hlink>
        <a:folHlink>
          <a:srgbClr val="9CDB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DF Bleu foncé avec photo">
  <a:themeElements>
    <a:clrScheme name="EDF_Couleurs">
      <a:dk1>
        <a:srgbClr val="7F7F7F"/>
      </a:dk1>
      <a:lt1>
        <a:srgbClr val="FFFFFF"/>
      </a:lt1>
      <a:dk2>
        <a:srgbClr val="474747"/>
      </a:dk2>
      <a:lt2>
        <a:srgbClr val="FFFFFF"/>
      </a:lt2>
      <a:accent1>
        <a:srgbClr val="FE5815"/>
      </a:accent1>
      <a:accent2>
        <a:srgbClr val="FFA02F"/>
      </a:accent2>
      <a:accent3>
        <a:srgbClr val="C4D600"/>
      </a:accent3>
      <a:accent4>
        <a:srgbClr val="509E2F"/>
      </a:accent4>
      <a:accent5>
        <a:srgbClr val="005BBB"/>
      </a:accent5>
      <a:accent6>
        <a:srgbClr val="001A70"/>
      </a:accent6>
      <a:hlink>
        <a:srgbClr val="005BBB"/>
      </a:hlink>
      <a:folHlink>
        <a:srgbClr val="001A7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lIns="36000" tIns="36000" rIns="36000" bIns="36000" rtlCol="0" anchor="ctr"/>
      <a:lstStyle>
        <a:defPPr algn="ctr"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0" rIns="36000" bIns="0" rtlCol="0">
        <a:spAutoFit/>
      </a:bodyPr>
      <a:lstStyle>
        <a:defPPr>
          <a:defRPr sz="160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EDF Orange foncé">
  <a:themeElements>
    <a:clrScheme name="EDF_Couleurs">
      <a:dk1>
        <a:srgbClr val="7F7F7F"/>
      </a:dk1>
      <a:lt1>
        <a:srgbClr val="FFFFFF"/>
      </a:lt1>
      <a:dk2>
        <a:srgbClr val="474747"/>
      </a:dk2>
      <a:lt2>
        <a:srgbClr val="FFFFFF"/>
      </a:lt2>
      <a:accent1>
        <a:srgbClr val="FE5815"/>
      </a:accent1>
      <a:accent2>
        <a:srgbClr val="FFA02F"/>
      </a:accent2>
      <a:accent3>
        <a:srgbClr val="C4D600"/>
      </a:accent3>
      <a:accent4>
        <a:srgbClr val="509E2F"/>
      </a:accent4>
      <a:accent5>
        <a:srgbClr val="005BBB"/>
      </a:accent5>
      <a:accent6>
        <a:srgbClr val="001A70"/>
      </a:accent6>
      <a:hlink>
        <a:srgbClr val="005BBB"/>
      </a:hlink>
      <a:folHlink>
        <a:srgbClr val="001A7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36000" tIns="36000" rIns="36000" bIns="36000" rtlCol="0" anchor="ctr"/>
      <a:lstStyle>
        <a:defPPr algn="ctr"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36000" tIns="0" rIns="36000" bIns="0" rtlCol="0">
        <a:spAutoFit/>
      </a:bodyPr>
      <a:lstStyle>
        <a:defPPr>
          <a:defRPr sz="160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1_EDF Bleu foncé avec photo">
  <a:themeElements>
    <a:clrScheme name="EDF_Couleurs">
      <a:dk1>
        <a:srgbClr val="7F7F7F"/>
      </a:dk1>
      <a:lt1>
        <a:srgbClr val="FFFFFF"/>
      </a:lt1>
      <a:dk2>
        <a:srgbClr val="474747"/>
      </a:dk2>
      <a:lt2>
        <a:srgbClr val="FFFFFF"/>
      </a:lt2>
      <a:accent1>
        <a:srgbClr val="FE5815"/>
      </a:accent1>
      <a:accent2>
        <a:srgbClr val="FFA02F"/>
      </a:accent2>
      <a:accent3>
        <a:srgbClr val="C4D600"/>
      </a:accent3>
      <a:accent4>
        <a:srgbClr val="509E2F"/>
      </a:accent4>
      <a:accent5>
        <a:srgbClr val="005BBB"/>
      </a:accent5>
      <a:accent6>
        <a:srgbClr val="001A70"/>
      </a:accent6>
      <a:hlink>
        <a:srgbClr val="005BBB"/>
      </a:hlink>
      <a:folHlink>
        <a:srgbClr val="001A7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solidFill>
            <a:schemeClr val="accent6"/>
          </a:solidFill>
        </a:ln>
      </a:spPr>
      <a:bodyPr lIns="36000" tIns="36000" rIns="36000" bIns="36000" rtlCol="0" anchor="ctr"/>
      <a:lstStyle>
        <a:defPPr algn="ctr"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0" rIns="36000" bIns="0" rtlCol="0">
        <a:spAutoFit/>
      </a:bodyPr>
      <a:lstStyle>
        <a:defPPr>
          <a:defRPr sz="160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2380</Words>
  <Application>Microsoft Office PowerPoint</Application>
  <PresentationFormat>Affichage à l'écran (4:3)</PresentationFormat>
  <Paragraphs>468</Paragraphs>
  <Slides>50</Slides>
  <Notes>30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4</vt:i4>
      </vt:variant>
      <vt:variant>
        <vt:lpstr>Serveurs OLE incorporés</vt:lpstr>
      </vt:variant>
      <vt:variant>
        <vt:i4>0</vt:i4>
      </vt:variant>
      <vt:variant>
        <vt:lpstr>Titres des diapositives</vt:lpstr>
      </vt:variant>
      <vt:variant>
        <vt:i4>50</vt:i4>
      </vt:variant>
    </vt:vector>
  </HeadingPairs>
  <TitlesOfParts>
    <vt:vector size="60" baseType="lpstr">
      <vt:lpstr>Arial</vt:lpstr>
      <vt:lpstr>Calibri</vt:lpstr>
      <vt:lpstr>Courier New</vt:lpstr>
      <vt:lpstr>SFSS1095</vt:lpstr>
      <vt:lpstr>Times New Roman</vt:lpstr>
      <vt:lpstr>Wingdings</vt:lpstr>
      <vt:lpstr>EDF_PPT_Class_2_F</vt:lpstr>
      <vt:lpstr>EDF Bleu foncé avec photo</vt:lpstr>
      <vt:lpstr>EDF Orange foncé</vt:lpstr>
      <vt:lpstr>1_EDF Bleu foncé avec photo</vt:lpstr>
      <vt:lpstr>L’interface graphique générique d’OpenTURNS dans SALOME </vt:lpstr>
      <vt:lpstr>Résumé</vt:lpstr>
      <vt:lpstr>Pourquoi? Pour qui ?</vt:lpstr>
      <vt:lpstr>Comment? </vt:lpstr>
      <vt:lpstr>Et du côté Phimeca ?</vt:lpstr>
      <vt:lpstr>Résumé</vt:lpstr>
      <vt:lpstr>IHM : fonctionnalités </vt:lpstr>
      <vt:lpstr>Etape A : Définition du modèle physique</vt:lpstr>
      <vt:lpstr>Etape A : Définition du modèle physique</vt:lpstr>
      <vt:lpstr>Etape B : définition de la loi jointe de l’entrée X</vt:lpstr>
      <vt:lpstr>Etape C : étude en tendance centrale par Monte-Carlo simple</vt:lpstr>
      <vt:lpstr>Etape C : étude en tendance centrale par Monte-Carlo simple</vt:lpstr>
      <vt:lpstr>Etape C : étude en tendance centrale par Monte-Carlo simple</vt:lpstr>
      <vt:lpstr>Résumé</vt:lpstr>
      <vt:lpstr>La suite</vt:lpstr>
      <vt:lpstr>L’avenir à Phimeca</vt:lpstr>
      <vt:lpstr>Présentation PowerPoint</vt:lpstr>
      <vt:lpstr>Perspectives : visualisation</vt:lpstr>
      <vt:lpstr>Présentation PowerPoint</vt:lpstr>
      <vt:lpstr>Présentation PowerPoint</vt:lpstr>
      <vt:lpstr>Présentation PowerPoint</vt:lpstr>
      <vt:lpstr>OpenTURNS and SALOME</vt:lpstr>
      <vt:lpstr>OpenTURNS and SALOME</vt:lpstr>
      <vt:lpstr>OpenTURNS : Utilisation de YACS</vt:lpstr>
      <vt:lpstr>Résumé</vt:lpstr>
      <vt:lpstr>Interface graphique d’OpenTURNS dans SALOME : jusqu’en 2014</vt:lpstr>
      <vt:lpstr>Interface graphique d’OpenTURNS dans SALOME : jusqu’en 2014</vt:lpstr>
      <vt:lpstr>Interface graphique d’OpenTURNS dans SALOME : jusqu’en 2014</vt:lpstr>
      <vt:lpstr>Interface graphique d’OpenTURNS dans SALOME : programme 2015-2018</vt:lpstr>
      <vt:lpstr>Interface graphique d’OpenTURNS dans SALOME : moyens et calendrier pour 2014-2018</vt:lpstr>
      <vt:lpstr>Interface graphique d’OpenTURNS dans SALOME : budget 2015-2018</vt:lpstr>
      <vt:lpstr>Résumé</vt:lpstr>
      <vt:lpstr>IHM : installation sur Calibre</vt:lpstr>
      <vt:lpstr>IHM : installation sur Neptune </vt:lpstr>
      <vt:lpstr>Etape A : étude paramétrique</vt:lpstr>
      <vt:lpstr>Etape A : étude paramétrique</vt:lpstr>
      <vt:lpstr>Etape A : étude paramétrique</vt:lpstr>
      <vt:lpstr>Etape C ou C’ : choix du type d’étude</vt:lpstr>
      <vt:lpstr>Etape C : étude en tendance centrale</vt:lpstr>
      <vt:lpstr>Etape C’ : analyse de sensibilité</vt:lpstr>
      <vt:lpstr>Etape C : estimation de P(Y&gt;t)</vt:lpstr>
      <vt:lpstr>Etape C : estimation de P(Y&gt;t)</vt:lpstr>
      <vt:lpstr>Résumé</vt:lpstr>
      <vt:lpstr>Présentation PowerPoint</vt:lpstr>
      <vt:lpstr>Présentation PowerPoint</vt:lpstr>
      <vt:lpstr>Etape A : Définition du modèle physique</vt:lpstr>
      <vt:lpstr>Présentation PowerPoint</vt:lpstr>
      <vt:lpstr>Etape C : étude en tendance centrale par Monte-Carlo simple</vt:lpstr>
      <vt:lpstr>Etape C : estimation de P(Y&gt;t)</vt:lpstr>
      <vt:lpstr>Contexte général de SALOME</vt:lpstr>
    </vt:vector>
  </TitlesOfParts>
  <Company>EDF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Anne-Laure Popelin</dc:creator>
  <cp:lastModifiedBy>Anne-Laure Popelin</cp:lastModifiedBy>
  <cp:revision>317</cp:revision>
  <cp:lastPrinted>2016-06-13T16:14:34Z</cp:lastPrinted>
  <dcterms:created xsi:type="dcterms:W3CDTF">2016-02-03T09:47:19Z</dcterms:created>
  <dcterms:modified xsi:type="dcterms:W3CDTF">2016-06-21T14:21:10Z</dcterms:modified>
</cp:coreProperties>
</file>